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4" d="100"/>
          <a:sy n="5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C6EC0-10F9-48CA-BC3C-913C420B67D2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BCDA1-D751-4A5A-B9F9-75926349F05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026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CDA1-D751-4A5A-B9F9-75926349F050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354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CDA1-D751-4A5A-B9F9-75926349F050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715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CDA1-D751-4A5A-B9F9-75926349F050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79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141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680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4344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779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74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780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637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119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199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22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86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333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41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55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514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956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56FD-BEA5-40F5-8DE8-4473F2B3E4A8}" type="datetimeFigureOut">
              <a:rPr lang="sk-SK" smtClean="0"/>
              <a:t>2. 2. 2022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7A1936-4C81-43B6-BE9D-873391FF338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185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276600" y="2514600"/>
            <a:ext cx="8915400" cy="2262188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lgerian" panose="04020705040A02060702" pitchFamily="82" charset="0"/>
              </a:rPr>
              <a:t>PRAVOSLÁVNA </a:t>
            </a:r>
            <a:br>
              <a:rPr lang="cs-CZ" b="1" dirty="0" smtClean="0">
                <a:latin typeface="Algerian" panose="04020705040A02060702" pitchFamily="82" charset="0"/>
              </a:rPr>
            </a:br>
            <a:r>
              <a:rPr lang="cs-CZ" b="1" dirty="0" smtClean="0">
                <a:latin typeface="Algerian" panose="04020705040A02060702" pitchFamily="82" charset="0"/>
              </a:rPr>
              <a:t>ORTODOXNÁ   </a:t>
            </a:r>
            <a:br>
              <a:rPr lang="cs-CZ" b="1" dirty="0" smtClean="0">
                <a:latin typeface="Algerian" panose="04020705040A02060702" pitchFamily="82" charset="0"/>
              </a:rPr>
            </a:br>
            <a:r>
              <a:rPr lang="cs-CZ" b="1" dirty="0" smtClean="0">
                <a:latin typeface="Algerian" panose="04020705040A02060702" pitchFamily="82" charset="0"/>
              </a:rPr>
              <a:t>CIRKEV </a:t>
            </a:r>
            <a:endParaRPr lang="sk-SK" b="1" dirty="0">
              <a:latin typeface="Algerian" panose="04020705040A02060702" pitchFamily="82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209" y="753219"/>
            <a:ext cx="3565060" cy="5229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9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Algerian" panose="04020705040A02060702" pitchFamily="82" charset="0"/>
              </a:rPr>
              <a:t>                      VZNIK </a:t>
            </a:r>
            <a:r>
              <a:rPr lang="cs-CZ" sz="4400" dirty="0" err="1" smtClean="0">
                <a:latin typeface="Algerian" panose="04020705040A02060702" pitchFamily="82" charset="0"/>
              </a:rPr>
              <a:t>CiRKVI</a:t>
            </a:r>
            <a:r>
              <a:rPr lang="cs-CZ" sz="4400" dirty="0" smtClean="0">
                <a:latin typeface="Algerian" panose="04020705040A02060702" pitchFamily="82" charset="0"/>
              </a:rPr>
              <a:t> </a:t>
            </a:r>
            <a:endParaRPr lang="sk-SK" sz="4400" dirty="0">
              <a:latin typeface="Algerian" panose="04020705040A02060702" pitchFamily="82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Cirkev vznikla po zoslaní Ducha Svätého</a:t>
            </a:r>
          </a:p>
          <a:p>
            <a:r>
              <a:rPr lang="sk-SK" dirty="0"/>
              <a:t>P</a:t>
            </a:r>
            <a:r>
              <a:rPr lang="sk-SK" dirty="0" smtClean="0"/>
              <a:t>o </a:t>
            </a:r>
            <a:r>
              <a:rPr lang="sk-SK" dirty="0"/>
              <a:t>rozkole cirkvi v roku </a:t>
            </a:r>
            <a:r>
              <a:rPr lang="sk-SK" b="1" dirty="0"/>
              <a:t>1054  </a:t>
            </a:r>
            <a:r>
              <a:rPr lang="sk-SK" dirty="0"/>
              <a:t>vznikli</a:t>
            </a:r>
            <a:r>
              <a:rPr lang="sk-SK" b="1" dirty="0"/>
              <a:t> </a:t>
            </a:r>
            <a:r>
              <a:rPr lang="sk-SK" dirty="0"/>
              <a:t> dve veľké cirkvi </a:t>
            </a:r>
            <a:r>
              <a:rPr lang="sk-SK" dirty="0" err="1"/>
              <a:t>Rímsko</a:t>
            </a:r>
            <a:r>
              <a:rPr lang="sk-SK" dirty="0"/>
              <a:t>–katolícka a </a:t>
            </a:r>
            <a:r>
              <a:rPr lang="sk-SK" b="1" dirty="0"/>
              <a:t>Pravoslávna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Pravoslávna </a:t>
            </a:r>
            <a:r>
              <a:rPr lang="sk-SK" dirty="0"/>
              <a:t>cirkev (známa tiež pod názvom </a:t>
            </a:r>
            <a:r>
              <a:rPr lang="sk-SK" i="1" dirty="0"/>
              <a:t>ortodoxná</a:t>
            </a:r>
            <a:r>
              <a:rPr lang="sk-SK" dirty="0"/>
              <a:t>,</a:t>
            </a:r>
            <a:r>
              <a:rPr lang="sk-SK" i="1" dirty="0"/>
              <a:t> východná pravoslávna</a:t>
            </a:r>
            <a:r>
              <a:rPr lang="sk-SK" dirty="0"/>
              <a:t> a pod.) je </a:t>
            </a:r>
            <a:r>
              <a:rPr lang="sk-SK" b="1" dirty="0"/>
              <a:t>najpočetnejšou východnou kresťanskou cirkvou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Jej </a:t>
            </a:r>
            <a:r>
              <a:rPr lang="sk-SK" dirty="0"/>
              <a:t>učenie bolo formulované na cirkevných snemoch a konciloch. </a:t>
            </a:r>
            <a:endParaRPr lang="sk-SK" dirty="0" smtClean="0"/>
          </a:p>
          <a:p>
            <a:r>
              <a:rPr lang="sk-SK" dirty="0" smtClean="0"/>
              <a:t>Pravoslávna </a:t>
            </a:r>
            <a:r>
              <a:rPr lang="sk-SK" dirty="0"/>
              <a:t>cirkev ostala náukou bližšia katolíckej cirkvi, hoci na čele pravoslávnej cirkvi nestojí pápež, ale biskup - </a:t>
            </a:r>
            <a:r>
              <a:rPr lang="sk-SK" b="1" dirty="0"/>
              <a:t>ekumenický patriarcha Konštantínopolu</a:t>
            </a:r>
            <a:r>
              <a:rPr lang="sk-SK" dirty="0"/>
              <a:t>, ktorý je uznávaný ako “</a:t>
            </a:r>
            <a:r>
              <a:rPr lang="sk-SK" b="1" dirty="0"/>
              <a:t>prvý medzi rovnými</a:t>
            </a:r>
            <a:r>
              <a:rPr lang="sk-SK" dirty="0"/>
              <a:t>”, no nie ako </a:t>
            </a:r>
            <a:r>
              <a:rPr lang="sk-SK" dirty="0" err="1"/>
              <a:t>vládnúca</a:t>
            </a:r>
            <a:r>
              <a:rPr lang="sk-SK" dirty="0"/>
              <a:t> autorita.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24" y="259302"/>
            <a:ext cx="3077307" cy="21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3293" y="624110"/>
            <a:ext cx="7622930" cy="1280890"/>
          </a:xfrm>
        </p:spPr>
        <p:txBody>
          <a:bodyPr/>
          <a:lstStyle/>
          <a:p>
            <a:r>
              <a:rPr lang="sk-SK" sz="4400" dirty="0" smtClean="0">
                <a:latin typeface="Algerian" panose="04020705040A02060702" pitchFamily="82" charset="0"/>
              </a:rPr>
              <a:t>VIERA </a:t>
            </a:r>
            <a:r>
              <a:rPr lang="sk-SK" sz="4400" dirty="0">
                <a:latin typeface="Algerian" panose="04020705040A02060702" pitchFamily="82" charset="0"/>
              </a:rPr>
              <a:t>ortodoxnej cirkvi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60586" y="2133600"/>
            <a:ext cx="7728438" cy="377762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</a:pPr>
            <a:r>
              <a:rPr lang="sk-SK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vychádza </a:t>
            </a:r>
            <a:r>
              <a:rPr lang="sk-SK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rovnakej </a:t>
            </a:r>
            <a:r>
              <a:rPr lang="sk-SK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hodnoty cirkevnej </a:t>
            </a:r>
            <a:r>
              <a:rPr lang="sk-SK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tradície a Slova </a:t>
            </a:r>
            <a:r>
              <a:rPr lang="sk-SK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Božieho </a:t>
            </a:r>
          </a:p>
          <a:p>
            <a:pPr algn="just">
              <a:lnSpc>
                <a:spcPct val="115000"/>
              </a:lnSpc>
            </a:pPr>
            <a:r>
              <a:rPr lang="sk-SK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verí </a:t>
            </a:r>
            <a:r>
              <a:rPr lang="sk-SK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</a:t>
            </a:r>
            <a:r>
              <a:rPr lang="sk-SK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trvalé panenstvo Márie</a:t>
            </a:r>
            <a:r>
              <a:rPr lang="sk-SK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lang="sk-SK" dirty="0" smtClean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uznáva </a:t>
            </a:r>
            <a:r>
              <a:rPr lang="sk-SK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modlitbu za </a:t>
            </a:r>
            <a:r>
              <a:rPr lang="sk-SK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mŕtvych</a:t>
            </a:r>
            <a:r>
              <a:rPr lang="sk-SK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sk-SK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učí</a:t>
            </a:r>
            <a:r>
              <a:rPr lang="sk-SK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že </a:t>
            </a:r>
            <a:r>
              <a:rPr lang="sk-SK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spasenie</a:t>
            </a:r>
            <a:r>
              <a:rPr lang="sk-SK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možné získať </a:t>
            </a:r>
            <a:r>
              <a:rPr lang="sk-SK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aj po smrti</a:t>
            </a:r>
            <a:r>
              <a:rPr lang="sk-SK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ale je možné aj </a:t>
            </a:r>
            <a:r>
              <a:rPr lang="sk-SK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stratiť</a:t>
            </a:r>
            <a:r>
              <a:rPr lang="sk-SK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spásu  </a:t>
            </a:r>
          </a:p>
          <a:p>
            <a:pPr algn="just">
              <a:lnSpc>
                <a:spcPct val="115000"/>
              </a:lnSpc>
            </a:pPr>
            <a:r>
              <a:rPr lang="sk-SK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 </a:t>
            </a:r>
            <a:r>
              <a:rPr lang="sk-SK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sk-SK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ozvinuté  uctievanie </a:t>
            </a:r>
            <a:r>
              <a:rPr lang="sk-SK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Márie – </a:t>
            </a:r>
            <a:r>
              <a:rPr lang="sk-SK" b="1" dirty="0" err="1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bohorodičky</a:t>
            </a:r>
            <a:r>
              <a:rPr lang="sk-SK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k-SK" b="1" dirty="0" smtClean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sviatosti </a:t>
            </a:r>
            <a:r>
              <a:rPr lang="sk-SK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 volajú </a:t>
            </a:r>
            <a:r>
              <a:rPr lang="sk-SK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tajiny</a:t>
            </a:r>
            <a:r>
              <a:rPr lang="sk-SK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sk-SK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</a:t>
            </a:r>
            <a:r>
              <a:rPr lang="sk-SK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oslovenie Ježiša Krista používajú grécke označenie </a:t>
            </a:r>
            <a:r>
              <a:rPr lang="sk-SK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Isus</a:t>
            </a:r>
            <a:r>
              <a:rPr lang="sk-SK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k-SK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Christos</a:t>
            </a:r>
            <a:r>
              <a:rPr lang="sk-SK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sk-SK" dirty="0" smtClean="0"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Ježiš Kristus je </a:t>
            </a:r>
            <a:r>
              <a:rPr lang="sk-SK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jediná pravá hlava </a:t>
            </a:r>
            <a:r>
              <a:rPr lang="sk-SK" b="1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cirkvi. </a:t>
            </a:r>
            <a:endParaRPr lang="sk-SK" b="1" dirty="0" smtClean="0">
              <a:latin typeface="Century Gothic" panose="020B0502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uctievajú obrazy –</a:t>
            </a:r>
            <a:r>
              <a:rPr lang="sk-SK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ikony</a:t>
            </a:r>
            <a:r>
              <a:rPr lang="sk-SK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pozostatky svätých – </a:t>
            </a:r>
            <a:r>
              <a:rPr lang="sk-SK" sz="16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relikvie</a:t>
            </a:r>
            <a:r>
              <a:rPr lang="sk-SK" sz="16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Uctievanie sôch je zakázané.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sk-SK" sz="16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b="1" dirty="0">
              <a:latin typeface="Century Gothic" panose="020B0502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130" y="1171946"/>
            <a:ext cx="2637691" cy="49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3293" y="624110"/>
            <a:ext cx="9781320" cy="1280890"/>
          </a:xfrm>
        </p:spPr>
        <p:txBody>
          <a:bodyPr>
            <a:normAutofit/>
          </a:bodyPr>
          <a:lstStyle/>
          <a:p>
            <a:r>
              <a:rPr lang="cs-CZ" sz="4400" dirty="0" smtClean="0">
                <a:latin typeface="Algerian" panose="04020705040A02060702" pitchFamily="82" charset="0"/>
              </a:rPr>
              <a:t>IKONA</a:t>
            </a:r>
            <a:endParaRPr lang="sk-SK" sz="4400" dirty="0">
              <a:latin typeface="Algerian" panose="04020705040A02060702" pitchFamily="82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50732" y="3429000"/>
            <a:ext cx="8528538" cy="248222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sakrálny  (</a:t>
            </a:r>
            <a:r>
              <a:rPr lang="cs-CZ" dirty="0" err="1" smtClean="0"/>
              <a:t>svätý</a:t>
            </a:r>
            <a:r>
              <a:rPr lang="cs-CZ" dirty="0" smtClean="0"/>
              <a:t>)  obraz </a:t>
            </a:r>
          </a:p>
          <a:p>
            <a:r>
              <a:rPr lang="cs-CZ" dirty="0" smtClean="0"/>
              <a:t>od 6. </a:t>
            </a:r>
            <a:r>
              <a:rPr lang="cs-CZ" dirty="0" err="1" smtClean="0"/>
              <a:t>storočia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svätým</a:t>
            </a:r>
            <a:r>
              <a:rPr lang="cs-CZ" dirty="0" smtClean="0"/>
              <a:t> </a:t>
            </a:r>
            <a:r>
              <a:rPr lang="cs-CZ" dirty="0" err="1" smtClean="0"/>
              <a:t>obrazom</a:t>
            </a:r>
            <a:r>
              <a:rPr lang="cs-CZ" dirty="0" smtClean="0"/>
              <a:t> </a:t>
            </a:r>
            <a:r>
              <a:rPr lang="cs-CZ" dirty="0" err="1" smtClean="0"/>
              <a:t>pripisoval</a:t>
            </a:r>
            <a:r>
              <a:rPr lang="cs-CZ" dirty="0" smtClean="0"/>
              <a:t> </a:t>
            </a:r>
            <a:r>
              <a:rPr lang="cs-CZ" dirty="0" err="1" smtClean="0"/>
              <a:t>veľký</a:t>
            </a:r>
            <a:r>
              <a:rPr lang="cs-CZ" dirty="0" smtClean="0"/>
              <a:t> význam </a:t>
            </a:r>
          </a:p>
          <a:p>
            <a:r>
              <a:rPr lang="cs-CZ" dirty="0" err="1" smtClean="0"/>
              <a:t>kto</a:t>
            </a:r>
            <a:r>
              <a:rPr lang="cs-CZ" dirty="0" smtClean="0"/>
              <a:t> vidí </a:t>
            </a:r>
            <a:r>
              <a:rPr lang="cs-CZ" dirty="0" err="1" smtClean="0"/>
              <a:t>alebo</a:t>
            </a:r>
            <a:r>
              <a:rPr lang="cs-CZ" dirty="0" smtClean="0"/>
              <a:t> </a:t>
            </a:r>
            <a:r>
              <a:rPr lang="cs-CZ" dirty="0" err="1" smtClean="0"/>
              <a:t>bozkáva</a:t>
            </a:r>
            <a:r>
              <a:rPr lang="cs-CZ" dirty="0" smtClean="0"/>
              <a:t> obraz má účast na </a:t>
            </a:r>
            <a:r>
              <a:rPr lang="cs-CZ" dirty="0" err="1" smtClean="0"/>
              <a:t>svätosti</a:t>
            </a:r>
            <a:r>
              <a:rPr lang="cs-CZ" dirty="0" smtClean="0"/>
              <a:t> toho, </a:t>
            </a:r>
            <a:r>
              <a:rPr lang="cs-CZ" dirty="0" err="1" smtClean="0"/>
              <a:t>kto</a:t>
            </a:r>
            <a:r>
              <a:rPr lang="cs-CZ" dirty="0" smtClean="0"/>
              <a:t> je na obraze</a:t>
            </a:r>
          </a:p>
          <a:p>
            <a:r>
              <a:rPr lang="sk-SK" dirty="0" smtClean="0"/>
              <a:t>vyobrazuje </a:t>
            </a:r>
            <a:r>
              <a:rPr lang="sk-SK" dirty="0"/>
              <a:t>postavy svätých, scény z ich života a biblické motívy</a:t>
            </a:r>
            <a:r>
              <a:rPr lang="cs-CZ" dirty="0" smtClean="0"/>
              <a:t> 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chrámoch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viacero</a:t>
            </a:r>
            <a:r>
              <a:rPr lang="cs-CZ" dirty="0" smtClean="0"/>
              <a:t> ikon </a:t>
            </a:r>
            <a:r>
              <a:rPr lang="cs-CZ" dirty="0" err="1" smtClean="0"/>
              <a:t>spája</a:t>
            </a:r>
            <a:r>
              <a:rPr lang="cs-CZ" dirty="0" smtClean="0"/>
              <a:t> do jednej steny – ikonostas</a:t>
            </a:r>
          </a:p>
          <a:p>
            <a:pPr lvl="0">
              <a:buClr>
                <a:srgbClr val="A53010"/>
              </a:buClr>
            </a:pP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ikona </a:t>
            </a:r>
            <a:r>
              <a:rPr lang="cs-CZ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sa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 píše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045" y="289674"/>
            <a:ext cx="2097206" cy="274953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932" y="3721605"/>
            <a:ext cx="2766646" cy="276664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598" y="289674"/>
            <a:ext cx="2182170" cy="274953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573" y="305281"/>
            <a:ext cx="2093667" cy="27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5515" y="624110"/>
            <a:ext cx="9579097" cy="1280890"/>
          </a:xfrm>
        </p:spPr>
        <p:txBody>
          <a:bodyPr>
            <a:normAutofit/>
          </a:bodyPr>
          <a:lstStyle/>
          <a:p>
            <a:r>
              <a:rPr lang="cs-CZ" sz="4400" dirty="0" err="1" smtClean="0">
                <a:latin typeface="Algerian" panose="04020705040A02060702" pitchFamily="82" charset="0"/>
              </a:rPr>
              <a:t>Cerkva</a:t>
            </a:r>
            <a:r>
              <a:rPr lang="cs-CZ" sz="4400" dirty="0" smtClean="0">
                <a:latin typeface="Algerian" panose="04020705040A02060702" pitchFamily="82" charset="0"/>
              </a:rPr>
              <a:t>    a  </a:t>
            </a:r>
            <a:r>
              <a:rPr lang="cs-CZ" sz="4400" dirty="0" err="1" smtClean="0">
                <a:latin typeface="Algerian" panose="04020705040A02060702" pitchFamily="82" charset="0"/>
              </a:rPr>
              <a:t>Monastyr</a:t>
            </a:r>
            <a:r>
              <a:rPr lang="cs-CZ" sz="4400" dirty="0" smtClean="0">
                <a:latin typeface="Algerian" panose="04020705040A02060702" pitchFamily="82" charset="0"/>
              </a:rPr>
              <a:t> </a:t>
            </a:r>
            <a:endParaRPr lang="sk-SK" sz="4400" dirty="0">
              <a:latin typeface="Algerian" panose="04020705040A02060702" pitchFamily="82" charset="0"/>
            </a:endParaRP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594" y="1456176"/>
            <a:ext cx="2748950" cy="190211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378" y="620447"/>
            <a:ext cx="3067675" cy="280855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024" y="4046660"/>
            <a:ext cx="3044029" cy="2081579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641594" y="3429000"/>
            <a:ext cx="63418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-   Chrám  </a:t>
            </a:r>
            <a:r>
              <a:rPr lang="cs-CZ" dirty="0" err="1" smtClean="0"/>
              <a:t>sa</a:t>
            </a:r>
            <a:r>
              <a:rPr lang="cs-CZ" dirty="0" smtClean="0"/>
              <a:t> volá </a:t>
            </a:r>
            <a:r>
              <a:rPr lang="cs-CZ" b="1" dirty="0" smtClean="0"/>
              <a:t>cerkev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Chrámy </a:t>
            </a:r>
            <a:r>
              <a:rPr lang="cs-CZ" dirty="0" err="1" smtClean="0"/>
              <a:t>majú</a:t>
            </a:r>
            <a:r>
              <a:rPr lang="cs-CZ" dirty="0" smtClean="0"/>
              <a:t> typické </a:t>
            </a:r>
            <a:r>
              <a:rPr lang="cs-CZ" b="1" dirty="0" err="1" smtClean="0"/>
              <a:t>cibuľovité</a:t>
            </a:r>
            <a:r>
              <a:rPr lang="cs-CZ" b="1" dirty="0" smtClean="0"/>
              <a:t> </a:t>
            </a:r>
            <a:r>
              <a:rPr lang="cs-CZ" b="1" dirty="0" err="1" smtClean="0"/>
              <a:t>veže</a:t>
            </a:r>
            <a:r>
              <a:rPr lang="cs-CZ" b="1" dirty="0" smtClean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 smtClean="0"/>
              <a:t>V chráme </a:t>
            </a:r>
            <a:r>
              <a:rPr lang="cs-CZ" dirty="0" err="1" smtClean="0"/>
              <a:t>nebývajú</a:t>
            </a:r>
            <a:r>
              <a:rPr lang="cs-CZ" dirty="0" smtClean="0"/>
              <a:t> lavice ani organ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 err="1" smtClean="0"/>
              <a:t>Liturgia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spieva</a:t>
            </a:r>
            <a:r>
              <a:rPr lang="cs-CZ" dirty="0" smtClean="0"/>
              <a:t> bez </a:t>
            </a:r>
            <a:r>
              <a:rPr lang="cs-CZ" dirty="0" err="1" smtClean="0"/>
              <a:t>sprievodu</a:t>
            </a:r>
            <a:r>
              <a:rPr lang="cs-CZ" dirty="0" smtClean="0"/>
              <a:t> </a:t>
            </a:r>
            <a:r>
              <a:rPr lang="cs-CZ" dirty="0" err="1" smtClean="0"/>
              <a:t>hudobného</a:t>
            </a:r>
            <a:r>
              <a:rPr lang="cs-CZ" dirty="0" smtClean="0"/>
              <a:t> </a:t>
            </a:r>
            <a:r>
              <a:rPr lang="cs-CZ" dirty="0" err="1" smtClean="0"/>
              <a:t>nástroja</a:t>
            </a:r>
            <a:endParaRPr lang="cs-CZ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 err="1" smtClean="0"/>
              <a:t>Liturgia</a:t>
            </a:r>
            <a:r>
              <a:rPr lang="cs-CZ" dirty="0" smtClean="0"/>
              <a:t> </a:t>
            </a:r>
            <a:r>
              <a:rPr lang="cs-CZ" dirty="0" err="1" smtClean="0"/>
              <a:t>používa</a:t>
            </a:r>
            <a:r>
              <a:rPr lang="cs-CZ" dirty="0" smtClean="0"/>
              <a:t> </a:t>
            </a:r>
            <a:r>
              <a:rPr lang="cs-CZ" b="1" dirty="0" smtClean="0"/>
              <a:t>staré jazyky </a:t>
            </a:r>
            <a:r>
              <a:rPr lang="cs-CZ" dirty="0" err="1" smtClean="0"/>
              <a:t>gréčtinu</a:t>
            </a:r>
            <a:r>
              <a:rPr lang="cs-CZ" dirty="0" smtClean="0"/>
              <a:t>, </a:t>
            </a:r>
            <a:r>
              <a:rPr lang="cs-CZ" dirty="0" err="1" smtClean="0"/>
              <a:t>cirkevnú</a:t>
            </a:r>
            <a:r>
              <a:rPr lang="cs-CZ" dirty="0" smtClean="0"/>
              <a:t> </a:t>
            </a:r>
            <a:r>
              <a:rPr lang="cs-CZ" dirty="0" err="1" smtClean="0"/>
              <a:t>slovančinu</a:t>
            </a:r>
            <a:r>
              <a:rPr lang="cs-CZ" dirty="0" smtClean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dirty="0" err="1" smtClean="0"/>
              <a:t>Kláštor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volá </a:t>
            </a:r>
            <a:r>
              <a:rPr lang="cs-CZ" b="1" dirty="0" err="1" smtClean="0"/>
              <a:t>monastyr</a:t>
            </a:r>
            <a:r>
              <a:rPr lang="cs-CZ" dirty="0" smtClean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009" y="1456176"/>
            <a:ext cx="274637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latin typeface="Algerian" panose="04020705040A02060702" pitchFamily="82" charset="0"/>
              </a:rPr>
              <a:t>               ORGANIZÁCIA</a:t>
            </a:r>
            <a:endParaRPr lang="sk-SK" sz="4400" dirty="0">
              <a:latin typeface="Algerian" panose="04020705040A02060702" pitchFamily="82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565158" y="1540189"/>
            <a:ext cx="6550026" cy="4605634"/>
          </a:xfrm>
        </p:spPr>
        <p:txBody>
          <a:bodyPr>
            <a:normAutofit fontScale="92500"/>
          </a:bodyPr>
          <a:lstStyle/>
          <a:p>
            <a:r>
              <a:rPr lang="cs-CZ" dirty="0" err="1" smtClean="0"/>
              <a:t>Pravoslávna</a:t>
            </a:r>
            <a:r>
              <a:rPr lang="cs-CZ" dirty="0" smtClean="0"/>
              <a:t> </a:t>
            </a:r>
            <a:r>
              <a:rPr lang="cs-CZ" dirty="0" err="1" smtClean="0"/>
              <a:t>cirkev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skladá</a:t>
            </a:r>
            <a:r>
              <a:rPr lang="cs-CZ" dirty="0" smtClean="0"/>
              <a:t> z </a:t>
            </a:r>
            <a:r>
              <a:rPr lang="cs-CZ" b="1" dirty="0" err="1" smtClean="0"/>
              <a:t>viacerých</a:t>
            </a:r>
            <a:r>
              <a:rPr lang="cs-CZ" b="1" dirty="0" smtClean="0"/>
              <a:t> </a:t>
            </a:r>
            <a:r>
              <a:rPr lang="cs-CZ" b="1" dirty="0" err="1" smtClean="0"/>
              <a:t>územných</a:t>
            </a:r>
            <a:r>
              <a:rPr lang="cs-CZ" b="1" dirty="0" smtClean="0"/>
              <a:t> </a:t>
            </a:r>
            <a:r>
              <a:rPr lang="cs-CZ" b="1" dirty="0" err="1" smtClean="0"/>
              <a:t>cirkví</a:t>
            </a:r>
            <a:endParaRPr lang="cs-CZ" b="1" dirty="0" smtClean="0"/>
          </a:p>
          <a:p>
            <a:r>
              <a:rPr lang="cs-CZ" dirty="0" err="1" smtClean="0"/>
              <a:t>Meno</a:t>
            </a:r>
            <a:r>
              <a:rPr lang="cs-CZ" dirty="0" smtClean="0"/>
              <a:t> </a:t>
            </a:r>
            <a:r>
              <a:rPr lang="cs-CZ" dirty="0" err="1" smtClean="0"/>
              <a:t>nesú</a:t>
            </a:r>
            <a:r>
              <a:rPr lang="cs-CZ" dirty="0" smtClean="0"/>
              <a:t> </a:t>
            </a:r>
            <a:r>
              <a:rPr lang="cs-CZ" dirty="0" err="1" smtClean="0"/>
              <a:t>podľa</a:t>
            </a:r>
            <a:r>
              <a:rPr lang="cs-CZ" dirty="0" smtClean="0"/>
              <a:t> krajiny </a:t>
            </a:r>
            <a:r>
              <a:rPr lang="cs-CZ" dirty="0" err="1" smtClean="0"/>
              <a:t>alebo</a:t>
            </a:r>
            <a:r>
              <a:rPr lang="cs-CZ" dirty="0" smtClean="0"/>
              <a:t> národa </a:t>
            </a:r>
          </a:p>
          <a:p>
            <a:r>
              <a:rPr lang="cs-CZ" dirty="0" err="1" smtClean="0"/>
              <a:t>Najviac</a:t>
            </a:r>
            <a:r>
              <a:rPr lang="cs-CZ" dirty="0" smtClean="0"/>
              <a:t> je </a:t>
            </a:r>
            <a:r>
              <a:rPr lang="cs-CZ" dirty="0" err="1" smtClean="0"/>
              <a:t>zastúpená</a:t>
            </a:r>
            <a:r>
              <a:rPr lang="cs-CZ" dirty="0" smtClean="0"/>
              <a:t> v </a:t>
            </a:r>
            <a:r>
              <a:rPr lang="cs-CZ" dirty="0" err="1" smtClean="0"/>
              <a:t>juhovýchodných</a:t>
            </a:r>
            <a:r>
              <a:rPr lang="cs-CZ" dirty="0" smtClean="0"/>
              <a:t> a </a:t>
            </a:r>
            <a:r>
              <a:rPr lang="cs-CZ" dirty="0" err="1" smtClean="0"/>
              <a:t>východných</a:t>
            </a:r>
            <a:r>
              <a:rPr lang="cs-CZ" dirty="0" smtClean="0"/>
              <a:t> </a:t>
            </a:r>
            <a:r>
              <a:rPr lang="cs-CZ" dirty="0" err="1" smtClean="0"/>
              <a:t>európskych</a:t>
            </a:r>
            <a:r>
              <a:rPr lang="cs-CZ" dirty="0" smtClean="0"/>
              <a:t> krajinách</a:t>
            </a:r>
          </a:p>
          <a:p>
            <a:r>
              <a:rPr lang="cs-CZ" dirty="0" smtClean="0"/>
              <a:t>Rusko, Ukrajina, </a:t>
            </a:r>
            <a:r>
              <a:rPr lang="cs-CZ" dirty="0" err="1" smtClean="0"/>
              <a:t>Bielorusko</a:t>
            </a:r>
            <a:r>
              <a:rPr lang="cs-CZ" dirty="0" smtClean="0"/>
              <a:t>, Rumunsko, </a:t>
            </a:r>
            <a:r>
              <a:rPr lang="cs-CZ" dirty="0" err="1" smtClean="0"/>
              <a:t>Grécko</a:t>
            </a:r>
            <a:r>
              <a:rPr lang="cs-CZ" dirty="0" smtClean="0"/>
              <a:t>, </a:t>
            </a:r>
            <a:r>
              <a:rPr lang="cs-CZ" dirty="0" err="1" smtClean="0"/>
              <a:t>Albánsko</a:t>
            </a:r>
            <a:r>
              <a:rPr lang="cs-CZ" dirty="0" smtClean="0"/>
              <a:t>…. </a:t>
            </a:r>
          </a:p>
          <a:p>
            <a:r>
              <a:rPr lang="cs-CZ" b="1" dirty="0" err="1" smtClean="0"/>
              <a:t>Najväčšia</a:t>
            </a:r>
            <a:r>
              <a:rPr lang="cs-CZ" dirty="0" smtClean="0"/>
              <a:t> </a:t>
            </a:r>
            <a:r>
              <a:rPr lang="cs-CZ" dirty="0" err="1" smtClean="0"/>
              <a:t>pravoslávna</a:t>
            </a:r>
            <a:r>
              <a:rPr lang="cs-CZ" dirty="0" smtClean="0"/>
              <a:t> </a:t>
            </a:r>
            <a:r>
              <a:rPr lang="cs-CZ" dirty="0" err="1" smtClean="0"/>
              <a:t>cirkev</a:t>
            </a:r>
            <a:r>
              <a:rPr lang="cs-CZ" dirty="0" smtClean="0"/>
              <a:t> je </a:t>
            </a:r>
            <a:r>
              <a:rPr lang="cs-CZ" b="1" dirty="0" smtClean="0"/>
              <a:t>v Rusku </a:t>
            </a:r>
          </a:p>
          <a:p>
            <a:r>
              <a:rPr lang="cs-CZ" dirty="0" smtClean="0"/>
              <a:t>Na čele církvi stojí </a:t>
            </a:r>
            <a:r>
              <a:rPr lang="cs-CZ" b="1" dirty="0" smtClean="0"/>
              <a:t>patriarcha – metropolita. </a:t>
            </a:r>
          </a:p>
          <a:p>
            <a:r>
              <a:rPr lang="cs-CZ" dirty="0" err="1" smtClean="0"/>
              <a:t>Pravoslávni</a:t>
            </a:r>
            <a:r>
              <a:rPr lang="cs-CZ" dirty="0" smtClean="0"/>
              <a:t> </a:t>
            </a:r>
            <a:r>
              <a:rPr lang="cs-CZ" dirty="0" err="1" smtClean="0"/>
              <a:t>veriaci</a:t>
            </a:r>
            <a:r>
              <a:rPr lang="cs-CZ" dirty="0" smtClean="0"/>
              <a:t> na Slovensku </a:t>
            </a:r>
            <a:r>
              <a:rPr lang="cs-CZ" dirty="0" err="1" smtClean="0"/>
              <a:t>patria</a:t>
            </a:r>
            <a:r>
              <a:rPr lang="cs-CZ" dirty="0" smtClean="0"/>
              <a:t> do </a:t>
            </a:r>
            <a:r>
              <a:rPr lang="cs-CZ" b="1" dirty="0" err="1" smtClean="0"/>
              <a:t>Pravoslávnej</a:t>
            </a:r>
            <a:r>
              <a:rPr lang="cs-CZ" b="1" dirty="0" smtClean="0"/>
              <a:t> </a:t>
            </a:r>
            <a:r>
              <a:rPr lang="cs-CZ" b="1" dirty="0" err="1" smtClean="0"/>
              <a:t>cirkvi</a:t>
            </a:r>
            <a:r>
              <a:rPr lang="cs-CZ" b="1" dirty="0" smtClean="0"/>
              <a:t> v českých krajinách a na Slovensku </a:t>
            </a:r>
          </a:p>
          <a:p>
            <a:r>
              <a:rPr lang="sk-SK" dirty="0" smtClean="0"/>
              <a:t>Na </a:t>
            </a:r>
            <a:r>
              <a:rPr lang="sk-SK" dirty="0"/>
              <a:t>Slovensku má dve </a:t>
            </a:r>
            <a:r>
              <a:rPr lang="sk-SK" dirty="0" err="1"/>
              <a:t>eparchie</a:t>
            </a:r>
            <a:r>
              <a:rPr lang="sk-SK" dirty="0"/>
              <a:t>: prešovskú a michalovsko-košickú. </a:t>
            </a:r>
            <a:endParaRPr lang="sk-SK" dirty="0" smtClean="0"/>
          </a:p>
          <a:p>
            <a:r>
              <a:rPr lang="sk-SK" dirty="0" smtClean="0"/>
              <a:t>Na </a:t>
            </a:r>
            <a:r>
              <a:rPr lang="sk-SK" dirty="0"/>
              <a:t>čele je </a:t>
            </a:r>
            <a:r>
              <a:rPr lang="sk-SK" b="1" dirty="0"/>
              <a:t>arcibiskup</a:t>
            </a:r>
            <a:r>
              <a:rPr lang="sk-SK" dirty="0"/>
              <a:t>, ktorý sídli v </a:t>
            </a:r>
            <a:r>
              <a:rPr lang="sk-SK" b="1" dirty="0"/>
              <a:t>Prešove.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184" y="4872038"/>
            <a:ext cx="1842356" cy="173025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05" y="1623647"/>
            <a:ext cx="2718905" cy="401222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16" y="689281"/>
            <a:ext cx="1799491" cy="26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111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                            </a:t>
            </a:r>
            <a:r>
              <a:rPr lang="cs-CZ" sz="4400" dirty="0" smtClean="0">
                <a:latin typeface="Algerian" panose="04020705040A02060702" pitchFamily="82" charset="0"/>
              </a:rPr>
              <a:t>PRAVOSLÁVNY  KRÍŽ</a:t>
            </a:r>
            <a:endParaRPr lang="sk-SK" sz="44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6800" y="463757"/>
            <a:ext cx="4042838" cy="593048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172200" y="1345223"/>
            <a:ext cx="547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202122"/>
                </a:solidFill>
                <a:latin typeface="+mj-lt"/>
                <a:ea typeface="Times New Roman" panose="02020603050405020304" pitchFamily="18" charset="0"/>
              </a:rPr>
              <a:t>má </a:t>
            </a:r>
            <a:r>
              <a:rPr lang="sk-SK" dirty="0">
                <a:solidFill>
                  <a:srgbClr val="202122"/>
                </a:solidFill>
                <a:latin typeface="+mj-lt"/>
                <a:ea typeface="Times New Roman" panose="02020603050405020304" pitchFamily="18" charset="0"/>
              </a:rPr>
              <a:t>na zvislej osi dve vodorovné brvná a  pod spodným vodorovným brvnom je ešte jedno kratšie brvno šikmé brvno. </a:t>
            </a:r>
            <a:endParaRPr lang="sk-SK" dirty="0" smtClean="0">
              <a:solidFill>
                <a:srgbClr val="202122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Vrchné brvno je určené pro nápis </a:t>
            </a:r>
            <a:r>
              <a:rPr lang="sk-SK" i="1" dirty="0">
                <a:latin typeface="+mj-lt"/>
              </a:rPr>
              <a:t>Ježíš Nazaretský, Kráľ Židov. </a:t>
            </a:r>
            <a:r>
              <a:rPr lang="sk-SK" dirty="0">
                <a:latin typeface="+mj-lt"/>
              </a:rPr>
              <a:t> </a:t>
            </a:r>
            <a:endParaRPr lang="sk-SK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+mj-lt"/>
              </a:rPr>
              <a:t>Prostredné </a:t>
            </a:r>
            <a:r>
              <a:rPr lang="sk-SK" dirty="0">
                <a:latin typeface="+mj-lt"/>
              </a:rPr>
              <a:t>brvno slúži ako miesto pre Kristove rozpažené ruky. </a:t>
            </a:r>
            <a:endParaRPr lang="sk-SK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+mj-lt"/>
              </a:rPr>
              <a:t>Spodné </a:t>
            </a:r>
            <a:r>
              <a:rPr lang="sk-SK" dirty="0">
                <a:latin typeface="+mj-lt"/>
              </a:rPr>
              <a:t>brvno pravoslávneho kríža je určené pod Kristovými nohami, ktoré sú pribité každá </a:t>
            </a:r>
            <a:r>
              <a:rPr lang="sk-SK" dirty="0" smtClean="0">
                <a:latin typeface="+mj-lt"/>
              </a:rPr>
              <a:t>zvlášť.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latin typeface="+mj-lt"/>
              </a:rPr>
              <a:t>Spodné </a:t>
            </a:r>
            <a:r>
              <a:rPr lang="sk-SK" dirty="0">
                <a:latin typeface="+mj-lt"/>
              </a:rPr>
              <a:t>brvno je mierne naklonené. Jeho spodný koniec má ukazovať do pekiel a vrchný do neba.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Naklonenie </a:t>
            </a:r>
            <a:r>
              <a:rPr lang="sk-SK" dirty="0" smtClean="0">
                <a:latin typeface="+mj-lt"/>
              </a:rPr>
              <a:t> </a:t>
            </a:r>
            <a:r>
              <a:rPr lang="sk-SK" dirty="0">
                <a:latin typeface="+mj-lt"/>
              </a:rPr>
              <a:t>býva symbolicky vysvetľované ako rôznosť osudu dvoch lotrov ukrižovaných s Kristom, keď sa kajúci odobral do neba a neľutujúci do pekla.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05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</TotalTime>
  <Words>263</Words>
  <Application>Microsoft Office PowerPoint</Application>
  <PresentationFormat>Širokouhlá</PresentationFormat>
  <Paragraphs>52</Paragraphs>
  <Slides>7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4" baseType="lpstr">
      <vt:lpstr>Algerian</vt:lpstr>
      <vt:lpstr>Arial</vt:lpstr>
      <vt:lpstr>Calibri</vt:lpstr>
      <vt:lpstr>Century Gothic</vt:lpstr>
      <vt:lpstr>Times New Roman</vt:lpstr>
      <vt:lpstr>Wingdings 3</vt:lpstr>
      <vt:lpstr>Dym</vt:lpstr>
      <vt:lpstr>PRAVOSLÁVNA  ORTODOXNÁ    CIRKEV </vt:lpstr>
      <vt:lpstr>                      VZNIK CiRKVI </vt:lpstr>
      <vt:lpstr>VIERA ortodoxnej cirkvi</vt:lpstr>
      <vt:lpstr>IKONA</vt:lpstr>
      <vt:lpstr>Cerkva    a  Monastyr </vt:lpstr>
      <vt:lpstr>               ORGANIZÁCIA</vt:lpstr>
      <vt:lpstr>                               PRAVOSLÁVNY  KRÍŽ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PRAVOSLÁVNA  ORTODOXNÁ    CIRKEV </dc:title>
  <dc:creator>HP</dc:creator>
  <cp:lastModifiedBy>daniela vesela</cp:lastModifiedBy>
  <cp:revision>12</cp:revision>
  <dcterms:created xsi:type="dcterms:W3CDTF">2022-01-18T20:24:25Z</dcterms:created>
  <dcterms:modified xsi:type="dcterms:W3CDTF">2022-02-02T12:32:47Z</dcterms:modified>
</cp:coreProperties>
</file>