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Svedkovia viery Novej Zmluvy a v rannej cirkvi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9600" dirty="0" smtClean="0"/>
              <a:t>Ján Krstiteľ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val="414860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Ako sa volala Jánova mama?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sz="4400" dirty="0" smtClean="0">
              <a:effectLst/>
            </a:endParaRPr>
          </a:p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25921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Ako sa volala Jánova mama?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effectLst/>
              </a:rPr>
              <a:t>Alžbeta</a:t>
            </a:r>
          </a:p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56530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79157"/>
          </a:xfrm>
        </p:spPr>
        <p:txBody>
          <a:bodyPr/>
          <a:lstStyle/>
          <a:p>
            <a:r>
              <a:rPr lang="sk-SK" dirty="0" smtClean="0"/>
              <a:t>Nemohli mať deti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285346" y="1688757"/>
            <a:ext cx="4588931" cy="576262"/>
          </a:xfrm>
        </p:spPr>
        <p:txBody>
          <a:bodyPr/>
          <a:lstStyle/>
          <a:p>
            <a:r>
              <a:rPr lang="sk-SK" dirty="0" smtClean="0"/>
              <a:t>L 1,11-14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667265" y="2331308"/>
            <a:ext cx="5350947" cy="3929449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effectLst/>
              </a:rPr>
              <a:t>11 </a:t>
            </a:r>
            <a:r>
              <a:rPr lang="sk-SK" sz="2400" dirty="0" smtClean="0">
                <a:effectLst/>
              </a:rPr>
              <a:t>Vtedy </a:t>
            </a:r>
            <a:r>
              <a:rPr lang="sk-SK" sz="2400" dirty="0">
                <a:effectLst/>
              </a:rPr>
              <a:t>zjavil sa mu anjel Pánov, ktorý stál z pravej strany </a:t>
            </a:r>
            <a:r>
              <a:rPr lang="sk-SK" sz="2400" dirty="0" err="1">
                <a:effectLst/>
              </a:rPr>
              <a:t>kadivého</a:t>
            </a:r>
            <a:r>
              <a:rPr lang="sk-SK" sz="2400" dirty="0">
                <a:effectLst/>
              </a:rPr>
              <a:t> oltára. </a:t>
            </a:r>
            <a:r>
              <a:rPr lang="sk-SK" sz="2400" b="1" dirty="0" smtClean="0">
                <a:effectLst/>
              </a:rPr>
              <a:t>12 </a:t>
            </a:r>
            <a:r>
              <a:rPr lang="sk-SK" sz="2400" dirty="0" smtClean="0">
                <a:effectLst/>
              </a:rPr>
              <a:t>Ako </a:t>
            </a:r>
            <a:r>
              <a:rPr lang="sk-SK" sz="2400" dirty="0">
                <a:effectLst/>
              </a:rPr>
              <a:t>ho </a:t>
            </a:r>
            <a:r>
              <a:rPr lang="sk-SK" sz="2400" dirty="0" err="1">
                <a:effectLst/>
              </a:rPr>
              <a:t>Zachariáš</a:t>
            </a:r>
            <a:r>
              <a:rPr lang="sk-SK" sz="2400" dirty="0">
                <a:effectLst/>
              </a:rPr>
              <a:t> uzrel, preľakol sa a zmocnila sa ho bázeň. </a:t>
            </a:r>
            <a:r>
              <a:rPr lang="sk-SK" sz="2400" b="1" dirty="0" smtClean="0">
                <a:effectLst/>
              </a:rPr>
              <a:t>13 </a:t>
            </a:r>
            <a:r>
              <a:rPr lang="sk-SK" sz="2400" dirty="0" smtClean="0">
                <a:effectLst/>
              </a:rPr>
              <a:t>Ale </a:t>
            </a:r>
            <a:r>
              <a:rPr lang="sk-SK" sz="2400" dirty="0">
                <a:effectLst/>
              </a:rPr>
              <a:t>anjel mu povedal: Neboj sa, </a:t>
            </a:r>
            <a:r>
              <a:rPr lang="sk-SK" sz="2400" dirty="0" err="1">
                <a:effectLst/>
              </a:rPr>
              <a:t>Zachariáš</a:t>
            </a:r>
            <a:r>
              <a:rPr lang="sk-SK" sz="2400" dirty="0">
                <a:effectLst/>
              </a:rPr>
              <a:t>, lebo vypočutá bola tvoja modlitba; manželka Alžbeta porodí ti syna; dáš mu meno Ján, </a:t>
            </a:r>
            <a:r>
              <a:rPr lang="sk-SK" sz="2400" b="1" dirty="0" smtClean="0">
                <a:effectLst/>
              </a:rPr>
              <a:t>14 </a:t>
            </a:r>
            <a:r>
              <a:rPr lang="sk-SK" sz="2400" dirty="0" smtClean="0">
                <a:effectLst/>
              </a:rPr>
              <a:t>bude </a:t>
            </a:r>
            <a:r>
              <a:rPr lang="sk-SK" sz="2400" dirty="0">
                <a:effectLst/>
              </a:rPr>
              <a:t>ti radosťou a potešením a mnohí sa budú radovať z jeho narodenia; </a:t>
            </a:r>
            <a:endParaRPr lang="sk-SK" sz="2400" dirty="0"/>
          </a:p>
        </p:txBody>
      </p:sp>
      <p:pic>
        <p:nvPicPr>
          <p:cNvPr id="3074" name="Picture 2" descr="http://onlineministries.creighton.edu/CollaborativeMinistry/Advent/zechariah-gabrie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78" y="403655"/>
            <a:ext cx="5165406" cy="63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5589"/>
          </a:xfrm>
        </p:spPr>
        <p:txBody>
          <a:bodyPr/>
          <a:lstStyle/>
          <a:p>
            <a:r>
              <a:rPr lang="sk-SK" dirty="0" smtClean="0"/>
              <a:t>Porodila syna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0612" y="395417"/>
            <a:ext cx="4604280" cy="576262"/>
          </a:xfrm>
        </p:spPr>
        <p:txBody>
          <a:bodyPr/>
          <a:lstStyle/>
          <a:p>
            <a:r>
              <a:rPr lang="sk-SK" dirty="0" smtClean="0"/>
              <a:t>L 1,57-64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0612" y="1095632"/>
            <a:ext cx="5420026" cy="5198076"/>
          </a:xfrm>
        </p:spPr>
        <p:txBody>
          <a:bodyPr>
            <a:noAutofit/>
          </a:bodyPr>
          <a:lstStyle/>
          <a:p>
            <a:r>
              <a:rPr lang="sk-SK" sz="2200" b="1" dirty="0" smtClean="0">
                <a:effectLst/>
              </a:rPr>
              <a:t>57 </a:t>
            </a:r>
            <a:r>
              <a:rPr lang="sk-SK" sz="2200" dirty="0" smtClean="0">
                <a:effectLst/>
              </a:rPr>
              <a:t>Alžbete </a:t>
            </a:r>
            <a:r>
              <a:rPr lang="sk-SK" sz="2200" dirty="0">
                <a:effectLst/>
              </a:rPr>
              <a:t>však prišiel čas, aby porodila; i porodila syna. </a:t>
            </a:r>
            <a:r>
              <a:rPr lang="sk-SK" sz="2200" b="1" dirty="0" smtClean="0">
                <a:effectLst/>
              </a:rPr>
              <a:t>58 </a:t>
            </a:r>
            <a:r>
              <a:rPr lang="sk-SK" sz="2200" dirty="0" smtClean="0">
                <a:effectLst/>
              </a:rPr>
              <a:t>A </a:t>
            </a:r>
            <a:r>
              <a:rPr lang="sk-SK" sz="2200" dirty="0">
                <a:effectLst/>
              </a:rPr>
              <a:t>susedia a príbuzní počujúc, že Pán zveľadil pri nej svoje milosrdenstvo, radovali sa s ňou. </a:t>
            </a:r>
            <a:r>
              <a:rPr lang="sk-SK" sz="2200" b="1" dirty="0" smtClean="0">
                <a:effectLst/>
              </a:rPr>
              <a:t>59 </a:t>
            </a:r>
            <a:r>
              <a:rPr lang="sk-SK" sz="2200" dirty="0" smtClean="0">
                <a:effectLst/>
              </a:rPr>
              <a:t>Na </a:t>
            </a:r>
            <a:r>
              <a:rPr lang="sk-SK" sz="2200" dirty="0">
                <a:effectLst/>
              </a:rPr>
              <a:t>ôsmy deň prišli obrezať dieťatko a chceli ho pomenovať </a:t>
            </a:r>
            <a:r>
              <a:rPr lang="sk-SK" sz="2200" dirty="0" err="1">
                <a:effectLst/>
              </a:rPr>
              <a:t>Zachariášom</a:t>
            </a:r>
            <a:r>
              <a:rPr lang="sk-SK" sz="2200" dirty="0">
                <a:effectLst/>
              </a:rPr>
              <a:t>, menom </a:t>
            </a:r>
            <a:r>
              <a:rPr lang="sk-SK" sz="2200" dirty="0" smtClean="0">
                <a:effectLst/>
              </a:rPr>
              <a:t>otcovým. </a:t>
            </a:r>
            <a:r>
              <a:rPr lang="sk-SK" sz="2200" b="1" dirty="0" smtClean="0">
                <a:effectLst/>
              </a:rPr>
              <a:t>60 </a:t>
            </a:r>
            <a:r>
              <a:rPr lang="sk-SK" sz="2200" dirty="0" smtClean="0">
                <a:effectLst/>
              </a:rPr>
              <a:t>Ale </a:t>
            </a:r>
            <a:r>
              <a:rPr lang="sk-SK" sz="2200" dirty="0">
                <a:effectLst/>
              </a:rPr>
              <a:t>matka odpovedala takto: Nie, bude sa volať Ján. </a:t>
            </a:r>
            <a:r>
              <a:rPr lang="sk-SK" sz="2200" b="1" dirty="0" smtClean="0">
                <a:effectLst/>
              </a:rPr>
              <a:t>61 </a:t>
            </a:r>
            <a:r>
              <a:rPr lang="sk-SK" sz="2200" dirty="0" smtClean="0">
                <a:effectLst/>
              </a:rPr>
              <a:t>I </a:t>
            </a:r>
            <a:r>
              <a:rPr lang="sk-SK" sz="2200" dirty="0">
                <a:effectLst/>
              </a:rPr>
              <a:t>povedali jej: Veď nemáš nikoho v rodine, kto by sa tak volal; </a:t>
            </a:r>
            <a:r>
              <a:rPr lang="sk-SK" sz="2200" b="1" dirty="0" smtClean="0">
                <a:effectLst/>
              </a:rPr>
              <a:t>62 </a:t>
            </a:r>
            <a:r>
              <a:rPr lang="sk-SK" sz="2200" dirty="0" smtClean="0">
                <a:effectLst/>
              </a:rPr>
              <a:t>a </a:t>
            </a:r>
            <a:r>
              <a:rPr lang="sk-SK" sz="2200" dirty="0">
                <a:effectLst/>
              </a:rPr>
              <a:t>dávali znak otcovi, ako ho chce pomenovať</a:t>
            </a:r>
            <a:r>
              <a:rPr lang="sk-SK" sz="2200" dirty="0" smtClean="0">
                <a:effectLst/>
              </a:rPr>
              <a:t>. </a:t>
            </a:r>
            <a:r>
              <a:rPr lang="sk-SK" sz="2200" b="1" dirty="0" smtClean="0">
                <a:effectLst/>
              </a:rPr>
              <a:t>63 </a:t>
            </a:r>
            <a:r>
              <a:rPr lang="sk-SK" sz="2200" dirty="0" smtClean="0">
                <a:effectLst/>
              </a:rPr>
              <a:t>On </a:t>
            </a:r>
            <a:r>
              <a:rPr lang="sk-SK" sz="2200" dirty="0">
                <a:effectLst/>
              </a:rPr>
              <a:t>si pýtal tabuľku a napísal slová: Ján je jeho meno! A divili sa všetci. </a:t>
            </a:r>
            <a:r>
              <a:rPr lang="sk-SK" sz="2200" b="1" dirty="0" smtClean="0">
                <a:effectLst/>
              </a:rPr>
              <a:t>64 </a:t>
            </a:r>
            <a:r>
              <a:rPr lang="sk-SK" sz="2200" dirty="0" smtClean="0">
                <a:effectLst/>
              </a:rPr>
              <a:t>Hneď </a:t>
            </a:r>
            <a:r>
              <a:rPr lang="sk-SK" sz="2200" dirty="0">
                <a:effectLst/>
              </a:rPr>
              <a:t>nato otvorili sa mu ústa, [rozviazal] jazyk, i prehovoril a velebil Boha</a:t>
            </a:r>
            <a:r>
              <a:rPr lang="sk-SK" sz="2200" dirty="0" smtClean="0">
                <a:effectLst/>
              </a:rPr>
              <a:t>.</a:t>
            </a:r>
            <a:endParaRPr lang="sk-SK" sz="2200" dirty="0"/>
          </a:p>
        </p:txBody>
      </p:sp>
      <p:pic>
        <p:nvPicPr>
          <p:cNvPr id="4098" name="Picture 2" descr="http://assets.natgeotv.com/Shows/204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" y="1779371"/>
            <a:ext cx="6312016" cy="355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9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838" y="609600"/>
            <a:ext cx="10429573" cy="1079157"/>
          </a:xfrm>
        </p:spPr>
        <p:txBody>
          <a:bodyPr/>
          <a:lstStyle/>
          <a:p>
            <a:r>
              <a:rPr lang="sk-SK" dirty="0" smtClean="0"/>
              <a:t>Pripravuje Pánovi cestu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293074" y="1499287"/>
            <a:ext cx="4588931" cy="576262"/>
          </a:xfrm>
        </p:spPr>
        <p:txBody>
          <a:bodyPr/>
          <a:lstStyle/>
          <a:p>
            <a:r>
              <a:rPr lang="sk-SK" dirty="0" err="1" smtClean="0"/>
              <a:t>Mt</a:t>
            </a:r>
            <a:r>
              <a:rPr lang="sk-SK" dirty="0" smtClean="0"/>
              <a:t> 3,1-6. 11b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329515" y="2133600"/>
            <a:ext cx="5914766" cy="4127157"/>
          </a:xfrm>
        </p:spPr>
        <p:txBody>
          <a:bodyPr>
            <a:noAutofit/>
          </a:bodyPr>
          <a:lstStyle/>
          <a:p>
            <a:r>
              <a:rPr lang="sk-SK" sz="2000" b="1" dirty="0" smtClean="0">
                <a:effectLst/>
              </a:rPr>
              <a:t>1 </a:t>
            </a:r>
            <a:r>
              <a:rPr lang="sk-SK" sz="2000" dirty="0" smtClean="0">
                <a:effectLst/>
              </a:rPr>
              <a:t>V </a:t>
            </a:r>
            <a:r>
              <a:rPr lang="sk-SK" sz="2000" dirty="0">
                <a:effectLst/>
              </a:rPr>
              <a:t>tých dňoch vystúpil Ján Krstiteľ, kázal na púšti Judskej </a:t>
            </a:r>
            <a:r>
              <a:rPr lang="sk-SK" sz="2000" b="1" dirty="0" smtClean="0">
                <a:effectLst/>
              </a:rPr>
              <a:t>2 </a:t>
            </a:r>
            <a:r>
              <a:rPr lang="sk-SK" sz="2000" dirty="0" smtClean="0">
                <a:effectLst/>
              </a:rPr>
              <a:t>a </a:t>
            </a:r>
            <a:r>
              <a:rPr lang="sk-SK" sz="2000" dirty="0">
                <a:effectLst/>
              </a:rPr>
              <a:t>hovoril: Pokánie čiňte, lebo sa priblížilo kráľovstvo nebeské. </a:t>
            </a:r>
            <a:r>
              <a:rPr lang="sk-SK" sz="2000" b="1" dirty="0" smtClean="0">
                <a:effectLst/>
              </a:rPr>
              <a:t>3 </a:t>
            </a:r>
            <a:r>
              <a:rPr lang="sk-SK" sz="2000" dirty="0" smtClean="0">
                <a:effectLst/>
              </a:rPr>
              <a:t>Toto </a:t>
            </a:r>
            <a:r>
              <a:rPr lang="sk-SK" sz="2000" dirty="0">
                <a:effectLst/>
              </a:rPr>
              <a:t>je totiž ten, o ktorom povedal prorok Izaiáš: Hlas volajúceho na púšti: Pripravujte Pánovi cestu, vyrovnávajte Mu chodníky. </a:t>
            </a:r>
            <a:r>
              <a:rPr lang="sk-SK" sz="2000" b="1" dirty="0" smtClean="0">
                <a:effectLst/>
              </a:rPr>
              <a:t>4 </a:t>
            </a:r>
            <a:r>
              <a:rPr lang="sk-SK" sz="2000" dirty="0" smtClean="0">
                <a:effectLst/>
              </a:rPr>
              <a:t>Tento </a:t>
            </a:r>
            <a:r>
              <a:rPr lang="sk-SK" sz="2000" dirty="0">
                <a:effectLst/>
              </a:rPr>
              <a:t>Ján mal odev z ťavej srsti, okolo bedier kožený opasok a pokrmom boli mu kobylky a poľný </a:t>
            </a:r>
            <a:r>
              <a:rPr lang="sk-SK" sz="2000" dirty="0" smtClean="0">
                <a:effectLst/>
              </a:rPr>
              <a:t>med.</a:t>
            </a:r>
            <a:r>
              <a:rPr lang="sk-SK" sz="2000" b="1" dirty="0" smtClean="0">
                <a:effectLst/>
              </a:rPr>
              <a:t>5 </a:t>
            </a:r>
            <a:r>
              <a:rPr lang="sk-SK" sz="2000" dirty="0" smtClean="0">
                <a:effectLst/>
              </a:rPr>
              <a:t>Vtedy </a:t>
            </a:r>
            <a:r>
              <a:rPr lang="sk-SK" sz="2000" dirty="0">
                <a:effectLst/>
              </a:rPr>
              <a:t>vychádzal k nemu Jeruzalem a celé Judsko, aj celé okolie Jordánu, </a:t>
            </a:r>
            <a:r>
              <a:rPr lang="sk-SK" sz="2000" b="1" dirty="0" smtClean="0">
                <a:effectLst/>
              </a:rPr>
              <a:t>6 </a:t>
            </a:r>
            <a:r>
              <a:rPr lang="sk-SK" sz="2000" dirty="0" smtClean="0">
                <a:effectLst/>
              </a:rPr>
              <a:t>vyznávali </a:t>
            </a:r>
            <a:r>
              <a:rPr lang="sk-SK" sz="2000" dirty="0">
                <a:effectLst/>
              </a:rPr>
              <a:t>svoje hriechy a dávali sa mu krstiť v rieke Jordáne</a:t>
            </a:r>
            <a:r>
              <a:rPr lang="sk-SK" sz="2000" dirty="0" smtClean="0">
                <a:effectLst/>
              </a:rPr>
              <a:t>. </a:t>
            </a:r>
            <a:r>
              <a:rPr lang="sk-SK" sz="2000" b="1" dirty="0" smtClean="0">
                <a:effectLst/>
              </a:rPr>
              <a:t>11b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>
                <a:effectLst/>
              </a:rPr>
              <a:t>nie som hoden niesť Mu sandále; On vás bude krstiť Duchom Svätým a ohňom.</a:t>
            </a:r>
            <a:endParaRPr lang="sk-SK" sz="2000" dirty="0"/>
          </a:p>
        </p:txBody>
      </p:sp>
      <p:pic>
        <p:nvPicPr>
          <p:cNvPr id="5122" name="Picture 2" descr="http://godalonesufficeth.files.wordpress.com/2011/06/sjt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91" y="1243915"/>
            <a:ext cx="5853497" cy="43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7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5589"/>
          </a:xfrm>
        </p:spPr>
        <p:txBody>
          <a:bodyPr/>
          <a:lstStyle/>
          <a:p>
            <a:r>
              <a:rPr lang="sk-SK" dirty="0" smtClean="0"/>
              <a:t>Ježišov krst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0612" y="395417"/>
            <a:ext cx="4604280" cy="576262"/>
          </a:xfrm>
        </p:spPr>
        <p:txBody>
          <a:bodyPr/>
          <a:lstStyle/>
          <a:p>
            <a:r>
              <a:rPr lang="sk-SK" dirty="0" err="1" smtClean="0"/>
              <a:t>Mk</a:t>
            </a:r>
            <a:r>
              <a:rPr lang="sk-SK" dirty="0" smtClean="0"/>
              <a:t> 1,9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0612" y="1095632"/>
            <a:ext cx="5420026" cy="5198076"/>
          </a:xfrm>
        </p:spPr>
        <p:txBody>
          <a:bodyPr>
            <a:noAutofit/>
          </a:bodyPr>
          <a:lstStyle/>
          <a:p>
            <a:r>
              <a:rPr lang="sk-SK" sz="2800" b="1" dirty="0">
                <a:effectLst/>
              </a:rPr>
              <a:t>9</a:t>
            </a:r>
            <a:r>
              <a:rPr lang="sk-SK" sz="2800" dirty="0">
                <a:effectLst/>
              </a:rPr>
              <a:t>V tých dňoch prišiel Ježiš z </a:t>
            </a:r>
            <a:r>
              <a:rPr lang="sk-SK" sz="2800" dirty="0" err="1">
                <a:effectLst/>
              </a:rPr>
              <a:t>galilejského</a:t>
            </a:r>
            <a:r>
              <a:rPr lang="sk-SK" sz="2800" dirty="0">
                <a:effectLst/>
              </a:rPr>
              <a:t> Nazareta a Ján Ho pokrstil v Jordáne.</a:t>
            </a:r>
            <a:endParaRPr lang="sk-SK" sz="2400" dirty="0"/>
          </a:p>
        </p:txBody>
      </p:sp>
      <p:pic>
        <p:nvPicPr>
          <p:cNvPr id="6146" name="Picture 2" descr="http://www.canhdongtruyengiao.net/Suyniem/pano%20ChuaNhat/NamC2/GiesuchiuPhepRua/19_John_Baptist_JPEG_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3" y="1993557"/>
            <a:ext cx="6334167" cy="47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6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514" y="609600"/>
            <a:ext cx="10717897" cy="1079157"/>
          </a:xfrm>
        </p:spPr>
        <p:txBody>
          <a:bodyPr/>
          <a:lstStyle/>
          <a:p>
            <a:r>
              <a:rPr lang="sk-SK" dirty="0" smtClean="0"/>
              <a:t>Kritizoval Herodesa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293074" y="1499287"/>
            <a:ext cx="4588931" cy="576262"/>
          </a:xfrm>
        </p:spPr>
        <p:txBody>
          <a:bodyPr/>
          <a:lstStyle/>
          <a:p>
            <a:r>
              <a:rPr lang="sk-SK" dirty="0" err="1" smtClean="0"/>
              <a:t>Mk</a:t>
            </a:r>
            <a:r>
              <a:rPr lang="sk-SK" dirty="0" smtClean="0"/>
              <a:t> 6,18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617838" y="2133600"/>
            <a:ext cx="4744994" cy="4127157"/>
          </a:xfrm>
        </p:spPr>
        <p:txBody>
          <a:bodyPr>
            <a:noAutofit/>
          </a:bodyPr>
          <a:lstStyle/>
          <a:p>
            <a:r>
              <a:rPr lang="sk-SK" sz="2800" b="1" dirty="0">
                <a:effectLst/>
              </a:rPr>
              <a:t>18</a:t>
            </a:r>
            <a:r>
              <a:rPr lang="sk-SK" sz="2800" dirty="0">
                <a:effectLst/>
              </a:rPr>
              <a:t>a Ján bol povedal Herodesovi: Nie ti je dovolené žiť so ženou bratovou.</a:t>
            </a:r>
            <a:endParaRPr lang="sk-SK" sz="2800" dirty="0"/>
          </a:p>
        </p:txBody>
      </p:sp>
      <p:pic>
        <p:nvPicPr>
          <p:cNvPr id="7170" name="Picture 2" descr="http://www.freebibleimages.org/storydata/photos/FB_John_Baptist/overview_images/003-john-baptist.jpg?133594903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62" y="988541"/>
            <a:ext cx="7029621" cy="52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2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5589"/>
          </a:xfrm>
        </p:spPr>
        <p:txBody>
          <a:bodyPr/>
          <a:lstStyle/>
          <a:p>
            <a:r>
              <a:rPr lang="sk-SK" dirty="0" smtClean="0"/>
              <a:t>Zavrel Jána do žalára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730785" y="1351006"/>
            <a:ext cx="4604280" cy="576262"/>
          </a:xfrm>
        </p:spPr>
        <p:txBody>
          <a:bodyPr/>
          <a:lstStyle/>
          <a:p>
            <a:r>
              <a:rPr lang="sk-SK" dirty="0" smtClean="0"/>
              <a:t>L 3,19-20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820930" y="1993556"/>
            <a:ext cx="4769708" cy="4300151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effectLst/>
              </a:rPr>
              <a:t>19 </a:t>
            </a:r>
            <a:r>
              <a:rPr lang="sk-SK" sz="2800" dirty="0" err="1" smtClean="0">
                <a:effectLst/>
              </a:rPr>
              <a:t>Tetrarcha</a:t>
            </a:r>
            <a:r>
              <a:rPr lang="sk-SK" sz="2800" dirty="0" smtClean="0">
                <a:effectLst/>
              </a:rPr>
              <a:t> </a:t>
            </a:r>
            <a:r>
              <a:rPr lang="sk-SK" sz="2800" dirty="0">
                <a:effectLst/>
              </a:rPr>
              <a:t>Herodes však, ktorého (Ján) pokarhal pre bratovu manželku </a:t>
            </a:r>
            <a:r>
              <a:rPr lang="sk-SK" sz="2800" dirty="0" err="1">
                <a:effectLst/>
              </a:rPr>
              <a:t>Herodiadu</a:t>
            </a:r>
            <a:r>
              <a:rPr lang="sk-SK" sz="2800" dirty="0">
                <a:effectLst/>
              </a:rPr>
              <a:t> a pre všetko zlé, čo Herodes popáchal, </a:t>
            </a:r>
            <a:endParaRPr lang="sk-SK" sz="2800" dirty="0" smtClean="0">
              <a:effectLst/>
            </a:endParaRPr>
          </a:p>
          <a:p>
            <a:r>
              <a:rPr lang="sk-SK" sz="2800" b="1" dirty="0" smtClean="0">
                <a:effectLst/>
              </a:rPr>
              <a:t>20 </a:t>
            </a:r>
            <a:r>
              <a:rPr lang="sk-SK" sz="2800" dirty="0" smtClean="0">
                <a:effectLst/>
              </a:rPr>
              <a:t>dovŕšil </a:t>
            </a:r>
            <a:r>
              <a:rPr lang="sk-SK" sz="2800" dirty="0">
                <a:effectLst/>
              </a:rPr>
              <a:t>všetko aj tým, že zavrel Jána do žalára.</a:t>
            </a:r>
            <a:endParaRPr lang="sk-SK" sz="2400" dirty="0"/>
          </a:p>
        </p:txBody>
      </p:sp>
      <p:pic>
        <p:nvPicPr>
          <p:cNvPr id="8194" name="Picture 2" descr="http://www.breathecast.com/data/images/full/7838/daniel-percival-as-john-the-baptist-in-history-channels-the-bi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4" y="2150076"/>
            <a:ext cx="6471194" cy="36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9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840" y="177800"/>
            <a:ext cx="10429573" cy="1079157"/>
          </a:xfrm>
        </p:spPr>
        <p:txBody>
          <a:bodyPr/>
          <a:lstStyle/>
          <a:p>
            <a:r>
              <a:rPr lang="sk-SK" dirty="0" smtClean="0"/>
              <a:t>Jánova smrť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617838" y="1119016"/>
            <a:ext cx="4588931" cy="576262"/>
          </a:xfrm>
        </p:spPr>
        <p:txBody>
          <a:bodyPr/>
          <a:lstStyle/>
          <a:p>
            <a:r>
              <a:rPr lang="sk-SK" dirty="0" err="1" smtClean="0"/>
              <a:t>Mk</a:t>
            </a:r>
            <a:r>
              <a:rPr lang="sk-SK" dirty="0" smtClean="0"/>
              <a:t> 6,21-29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617838" y="1695278"/>
            <a:ext cx="4744994" cy="4807122"/>
          </a:xfrm>
        </p:spPr>
        <p:txBody>
          <a:bodyPr>
            <a:noAutofit/>
          </a:bodyPr>
          <a:lstStyle/>
          <a:p>
            <a:r>
              <a:rPr lang="sk-SK" sz="1500" b="1" dirty="0" smtClean="0">
                <a:effectLst/>
              </a:rPr>
              <a:t>21 </a:t>
            </a:r>
            <a:r>
              <a:rPr lang="sk-SK" sz="1500" dirty="0" smtClean="0">
                <a:effectLst/>
              </a:rPr>
              <a:t>Prišiel </a:t>
            </a:r>
            <a:r>
              <a:rPr lang="sk-SK" sz="1500" dirty="0">
                <a:effectLst/>
              </a:rPr>
              <a:t>však vhodný deň, keď Herodes svojim hodnostárom a vysokým dôstojníkom a popredným Galilejcom vystrojil hostinu na svoje narodeniny. </a:t>
            </a:r>
            <a:r>
              <a:rPr lang="sk-SK" sz="1500" b="1" dirty="0" smtClean="0">
                <a:effectLst/>
              </a:rPr>
              <a:t>22 </a:t>
            </a:r>
            <a:r>
              <a:rPr lang="sk-SK" sz="1500" dirty="0" smtClean="0">
                <a:effectLst/>
              </a:rPr>
              <a:t>Vtedy </a:t>
            </a:r>
            <a:r>
              <a:rPr lang="sk-SK" sz="1500" dirty="0">
                <a:effectLst/>
              </a:rPr>
              <a:t>vstúpila dcéra onej </a:t>
            </a:r>
            <a:r>
              <a:rPr lang="sk-SK" sz="1500" dirty="0" err="1">
                <a:effectLst/>
              </a:rPr>
              <a:t>Herodiady</a:t>
            </a:r>
            <a:r>
              <a:rPr lang="sk-SK" sz="1500" dirty="0">
                <a:effectLst/>
              </a:rPr>
              <a:t>, tancovala a zaľúbila sa Herodesovi a jeho </a:t>
            </a:r>
            <a:r>
              <a:rPr lang="sk-SK" sz="1500" dirty="0" err="1">
                <a:effectLst/>
              </a:rPr>
              <a:t>spoluhodovníkom</a:t>
            </a:r>
            <a:r>
              <a:rPr lang="sk-SK" sz="1500" dirty="0">
                <a:effectLst/>
              </a:rPr>
              <a:t>. Kráľ povedal dievčaťu: Zažiadaj si odo mňa, čo len chceš, a dám </a:t>
            </a:r>
            <a:r>
              <a:rPr lang="sk-SK" sz="1500" dirty="0" smtClean="0">
                <a:effectLst/>
              </a:rPr>
              <a:t>ti; </a:t>
            </a:r>
            <a:r>
              <a:rPr lang="sk-SK" sz="1500" b="1" dirty="0" smtClean="0">
                <a:effectLst/>
              </a:rPr>
              <a:t>23 </a:t>
            </a:r>
            <a:r>
              <a:rPr lang="sk-SK" sz="1500" dirty="0" smtClean="0">
                <a:effectLst/>
              </a:rPr>
              <a:t>aj </a:t>
            </a:r>
            <a:r>
              <a:rPr lang="sk-SK" sz="1500" dirty="0">
                <a:effectLst/>
              </a:rPr>
              <a:t>sa jej zaprisahal: Čo si len zažiadaš, dám ti, až do polovice svojho kráľovstva. </a:t>
            </a:r>
            <a:r>
              <a:rPr lang="sk-SK" sz="1500" dirty="0" smtClean="0">
                <a:effectLst/>
              </a:rPr>
              <a:t> </a:t>
            </a:r>
            <a:r>
              <a:rPr lang="sk-SK" sz="1500" b="1" dirty="0" smtClean="0">
                <a:effectLst/>
              </a:rPr>
              <a:t>24 </a:t>
            </a:r>
            <a:r>
              <a:rPr lang="sk-SK" sz="1500" dirty="0" smtClean="0">
                <a:effectLst/>
              </a:rPr>
              <a:t>Ona </a:t>
            </a:r>
            <a:r>
              <a:rPr lang="sk-SK" sz="1500" dirty="0">
                <a:effectLst/>
              </a:rPr>
              <a:t>vyšla a spýtala sa matky: Čo si žiadať? Odvetila jej: Hlavu Jána Krstiteľa. </a:t>
            </a:r>
            <a:r>
              <a:rPr lang="sk-SK" sz="1500" dirty="0" smtClean="0">
                <a:effectLst/>
              </a:rPr>
              <a:t> </a:t>
            </a:r>
            <a:r>
              <a:rPr lang="sk-SK" sz="1500" b="1" dirty="0" smtClean="0">
                <a:effectLst/>
              </a:rPr>
              <a:t>25 </a:t>
            </a:r>
            <a:r>
              <a:rPr lang="sk-SK" sz="1500" dirty="0" smtClean="0">
                <a:effectLst/>
              </a:rPr>
              <a:t>Hneď </a:t>
            </a:r>
            <a:r>
              <a:rPr lang="sk-SK" sz="1500" dirty="0">
                <a:effectLst/>
              </a:rPr>
              <a:t>sa poponáhľala ku kráľovi a predniesla mu svoju žiadosť: Chcem, aby si mi dal hneď na mise hlavu Jána Krstiteľa. </a:t>
            </a:r>
            <a:r>
              <a:rPr lang="sk-SK" sz="1500" dirty="0" smtClean="0">
                <a:effectLst/>
              </a:rPr>
              <a:t> </a:t>
            </a:r>
            <a:r>
              <a:rPr lang="sk-SK" sz="1500" b="1" dirty="0" smtClean="0">
                <a:effectLst/>
              </a:rPr>
              <a:t>26 </a:t>
            </a:r>
            <a:r>
              <a:rPr lang="sk-SK" sz="1500" dirty="0" smtClean="0">
                <a:effectLst/>
              </a:rPr>
              <a:t>Kráľ </a:t>
            </a:r>
            <a:r>
              <a:rPr lang="sk-SK" sz="1500" dirty="0">
                <a:effectLst/>
              </a:rPr>
              <a:t>sa veľmi zarmútil, ale pre prísahu a kvôli </a:t>
            </a:r>
            <a:r>
              <a:rPr lang="sk-SK" sz="1500" dirty="0" err="1">
                <a:effectLst/>
              </a:rPr>
              <a:t>spoluhodovníkom</a:t>
            </a:r>
            <a:r>
              <a:rPr lang="sk-SK" sz="1500" dirty="0">
                <a:effectLst/>
              </a:rPr>
              <a:t> nechcel jej odrieknuť. </a:t>
            </a:r>
            <a:r>
              <a:rPr lang="sk-SK" sz="1500" b="1" dirty="0" smtClean="0">
                <a:effectLst/>
              </a:rPr>
              <a:t>27 </a:t>
            </a:r>
            <a:r>
              <a:rPr lang="sk-SK" sz="1500" dirty="0" smtClean="0">
                <a:effectLst/>
              </a:rPr>
              <a:t>Kráľ </a:t>
            </a:r>
            <a:r>
              <a:rPr lang="sk-SK" sz="1500" dirty="0">
                <a:effectLst/>
              </a:rPr>
              <a:t>teda ihneď poslal kata s rozkazom priniesť hlavu Jánovu. Ten odišiel, sťal ho vo väzení</a:t>
            </a:r>
            <a:r>
              <a:rPr lang="sk-SK" sz="1500" dirty="0" smtClean="0">
                <a:effectLst/>
              </a:rPr>
              <a:t>, </a:t>
            </a:r>
            <a:r>
              <a:rPr lang="sk-SK" sz="1500" b="1" dirty="0" smtClean="0">
                <a:effectLst/>
              </a:rPr>
              <a:t>28 </a:t>
            </a:r>
            <a:r>
              <a:rPr lang="sk-SK" sz="1500" dirty="0" smtClean="0">
                <a:effectLst/>
              </a:rPr>
              <a:t>priniesol </a:t>
            </a:r>
            <a:r>
              <a:rPr lang="sk-SK" sz="1500" dirty="0">
                <a:effectLst/>
              </a:rPr>
              <a:t>jeho hlavu na mise a odovzdal ju dievčaťu, dievča ju dalo zas materi. </a:t>
            </a:r>
            <a:r>
              <a:rPr lang="sk-SK" sz="1500" b="1" dirty="0" smtClean="0">
                <a:effectLst/>
              </a:rPr>
              <a:t>29 </a:t>
            </a:r>
            <a:r>
              <a:rPr lang="sk-SK" sz="1500" dirty="0" smtClean="0">
                <a:effectLst/>
              </a:rPr>
              <a:t>Keď </a:t>
            </a:r>
            <a:r>
              <a:rPr lang="sk-SK" sz="1500" dirty="0">
                <a:effectLst/>
              </a:rPr>
              <a:t>to počuli Jánovi učeníci, prišli, vzali jeho mŕtvolu a vložili do hrobu.</a:t>
            </a:r>
          </a:p>
        </p:txBody>
      </p:sp>
      <p:pic>
        <p:nvPicPr>
          <p:cNvPr id="9218" name="Picture 2" descr="http://ichef.bbci.co.uk/arts/yourpaintings/images/paintings/ashm/large/ash_ashm_wa1936_39_lar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50" y="1119016"/>
            <a:ext cx="5768818" cy="5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4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log.beliefnet.com/news/files/2013/02/xxx-the-bible-the-bible-194-4_3_rx512_c680x5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5815"/>
            <a:ext cx="86741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7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1136822"/>
            <a:ext cx="3549121" cy="1834978"/>
          </a:xfrm>
        </p:spPr>
        <p:txBody>
          <a:bodyPr>
            <a:noAutofit/>
          </a:bodyPr>
          <a:lstStyle/>
          <a:p>
            <a:r>
              <a:rPr lang="sk-SK" sz="4800" dirty="0" smtClean="0"/>
              <a:t>Ján Krstiteľ</a:t>
            </a:r>
            <a:endParaRPr lang="sk-SK" sz="4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Pripravovateľ cesty Pánovi </a:t>
            </a:r>
            <a:endParaRPr lang="sk-SK" sz="3600" dirty="0"/>
          </a:p>
        </p:txBody>
      </p:sp>
      <p:pic>
        <p:nvPicPr>
          <p:cNvPr id="1026" name="Picture 2" descr="https://commondatastorage.googleapis.com/static-youversionapi-com/videos/thumbnails/88/1280x72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7"/>
          <a:stretch/>
        </p:blipFill>
        <p:spPr bwMode="auto">
          <a:xfrm>
            <a:off x="4246847" y="383379"/>
            <a:ext cx="7776977" cy="60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7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 1,5-7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0611" y="271849"/>
            <a:ext cx="5444739" cy="6186616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effectLst/>
              </a:rPr>
              <a:t>5 </a:t>
            </a:r>
            <a:r>
              <a:rPr lang="sk-SK" sz="2800" dirty="0" smtClean="0">
                <a:effectLst/>
              </a:rPr>
              <a:t>Za </a:t>
            </a:r>
            <a:r>
              <a:rPr lang="sk-SK" sz="2800" dirty="0">
                <a:effectLst/>
              </a:rPr>
              <a:t>judského kráľa Herodesa žil kňaz </a:t>
            </a:r>
            <a:r>
              <a:rPr lang="sk-SK" sz="2800" dirty="0" err="1">
                <a:effectLst/>
              </a:rPr>
              <a:t>Zachariáš</a:t>
            </a:r>
            <a:r>
              <a:rPr lang="sk-SK" sz="2800" dirty="0">
                <a:effectLst/>
              </a:rPr>
              <a:t> z týždennej kňazskej triedy </a:t>
            </a:r>
            <a:r>
              <a:rPr lang="sk-SK" sz="2800" dirty="0" err="1">
                <a:effectLst/>
              </a:rPr>
              <a:t>Abiovej</a:t>
            </a:r>
            <a:r>
              <a:rPr lang="sk-SK" sz="2800" dirty="0">
                <a:effectLst/>
              </a:rPr>
              <a:t>; jeho manželka bola z dcér </a:t>
            </a:r>
            <a:r>
              <a:rPr lang="sk-SK" sz="2800" dirty="0" err="1">
                <a:effectLst/>
              </a:rPr>
              <a:t>Áronových</a:t>
            </a:r>
            <a:r>
              <a:rPr lang="sk-SK" sz="2800" dirty="0">
                <a:effectLst/>
              </a:rPr>
              <a:t> a volala sa Alžbeta. </a:t>
            </a:r>
            <a:endParaRPr lang="sk-SK" sz="2800" dirty="0" smtClean="0">
              <a:effectLst/>
            </a:endParaRPr>
          </a:p>
          <a:p>
            <a:r>
              <a:rPr lang="sk-SK" sz="2800" b="1" dirty="0" smtClean="0">
                <a:effectLst/>
              </a:rPr>
              <a:t>6 </a:t>
            </a:r>
            <a:r>
              <a:rPr lang="sk-SK" sz="2800" dirty="0" smtClean="0">
                <a:effectLst/>
              </a:rPr>
              <a:t>Obaja </a:t>
            </a:r>
            <a:r>
              <a:rPr lang="sk-SK" sz="2800" dirty="0">
                <a:effectLst/>
              </a:rPr>
              <a:t>boli spravodliví pred Bohom, žijúc bez úhony podľa všetkých prikázaní a ustanovení Pánových. </a:t>
            </a:r>
            <a:endParaRPr lang="sk-SK" sz="2800" dirty="0" smtClean="0">
              <a:effectLst/>
            </a:endParaRPr>
          </a:p>
          <a:p>
            <a:r>
              <a:rPr lang="sk-SK" sz="2800" b="1" dirty="0" smtClean="0">
                <a:effectLst/>
              </a:rPr>
              <a:t>7 </a:t>
            </a:r>
            <a:r>
              <a:rPr lang="sk-SK" sz="2800" dirty="0" smtClean="0">
                <a:effectLst/>
              </a:rPr>
              <a:t>Nemali </a:t>
            </a:r>
            <a:r>
              <a:rPr lang="sk-SK" sz="2800" dirty="0">
                <a:effectLst/>
              </a:rPr>
              <a:t>však deti, lebo Alžbeta bola neplodná a obaja pokročilí vekom.</a:t>
            </a:r>
            <a:endParaRPr lang="sk-SK" sz="2800" dirty="0"/>
          </a:p>
        </p:txBody>
      </p:sp>
      <p:pic>
        <p:nvPicPr>
          <p:cNvPr id="2050" name="Picture 2" descr="http://www.freebibleimages.org/storydata/photos/FB_John_Baptist/overview_images/010-john-baptist.jpg?13359490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9" y="2067697"/>
            <a:ext cx="5579762" cy="41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4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Za čias ktorého kráľa žil Ján Krstiteľ?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44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Za čias ktorého kráľa žil Ján Krstiteľ?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4400" dirty="0">
                <a:effectLst/>
              </a:rPr>
              <a:t>Za judského kráľa </a:t>
            </a:r>
            <a:r>
              <a:rPr lang="sk-SK" sz="4400" dirty="0" smtClean="0">
                <a:effectLst/>
              </a:rPr>
              <a:t>Herodesa</a:t>
            </a:r>
          </a:p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80124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Ako sa volal Jánov Otec?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367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Ako sa volal Jánov Otec?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4400" dirty="0" err="1" smtClean="0">
                <a:effectLst/>
              </a:rPr>
              <a:t>Zachariáš</a:t>
            </a:r>
            <a:endParaRPr lang="sk-SK" sz="4400" dirty="0" smtClean="0">
              <a:effectLst/>
            </a:endParaRPr>
          </a:p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64048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Čím bol Jánov Otec?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21102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Čím bol Jánov Otec?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Kňazom</a:t>
            </a:r>
          </a:p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914284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TC103457485[[fn=Sieť]]</Template>
  <TotalTime>80</TotalTime>
  <Words>257</Words>
  <Application>Microsoft Office PowerPoint</Application>
  <PresentationFormat>Širokouhlá</PresentationFormat>
  <Paragraphs>50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Sieťka</vt:lpstr>
      <vt:lpstr>Svedkovia viery Novej Zmluvy a v rannej cirkvi</vt:lpstr>
      <vt:lpstr>Ján Krstiteľ</vt:lpstr>
      <vt:lpstr>L 1,5-7</vt:lpstr>
      <vt:lpstr>Otázky</vt:lpstr>
      <vt:lpstr>Otázky</vt:lpstr>
      <vt:lpstr>Otázky</vt:lpstr>
      <vt:lpstr>Otázky</vt:lpstr>
      <vt:lpstr>Otázky</vt:lpstr>
      <vt:lpstr>Otázky</vt:lpstr>
      <vt:lpstr>Otázky</vt:lpstr>
      <vt:lpstr>Otázky</vt:lpstr>
      <vt:lpstr>Nemohli mať deti</vt:lpstr>
      <vt:lpstr>Porodila syna</vt:lpstr>
      <vt:lpstr>Pripravuje Pánovi cestu</vt:lpstr>
      <vt:lpstr>Ježišov krst</vt:lpstr>
      <vt:lpstr>Kritizoval Herodesa</vt:lpstr>
      <vt:lpstr>Zavrel Jána do žalára</vt:lpstr>
      <vt:lpstr>Jánova smrť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Svedkovia viery Novej Zmluvy a v rannej cirkvi</dc:title>
  <dc:creator>Stanislav Grega</dc:creator>
  <cp:lastModifiedBy>Stanislav Grega</cp:lastModifiedBy>
  <cp:revision>20</cp:revision>
  <dcterms:created xsi:type="dcterms:W3CDTF">2014-05-22T07:19:59Z</dcterms:created>
  <dcterms:modified xsi:type="dcterms:W3CDTF">2014-05-22T08:40:33Z</dcterms:modified>
</cp:coreProperties>
</file>