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11/22/2016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581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FigureOut">
              <a:rPr lang="en-US" smtClean="0"/>
              <a:t>11/22/2016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966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A77B6E1-634A-48DC-9E8B-D894023267EF}" type="datetimeFigureOut">
              <a:rPr lang="en-US" smtClean="0"/>
              <a:t>11/22/2016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110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smtClean="0"/>
              <a:t>11/22/2016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848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11/22/2016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747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FigureOut">
              <a:rPr lang="en-US" smtClean="0"/>
              <a:t>11/22/2016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920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FigureOut">
              <a:rPr lang="en-US" smtClean="0"/>
              <a:t>11/22/2016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984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FigureOut">
              <a:rPr lang="en-US" smtClean="0"/>
              <a:t>11/22/2016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827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FigureOut">
              <a:rPr lang="en-US" smtClean="0"/>
              <a:t>11/22/2016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820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F6E2C9B-5FA2-460D-9BE7-B0812FC2A6FF}" type="datetimeFigureOut">
              <a:rPr lang="en-US" smtClean="0"/>
              <a:t>11/22/2016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458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18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11/22/2016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035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81191" y="-505560"/>
            <a:ext cx="10993549" cy="3591326"/>
          </a:xfrm>
        </p:spPr>
        <p:txBody>
          <a:bodyPr>
            <a:normAutofit/>
          </a:bodyPr>
          <a:lstStyle/>
          <a:p>
            <a:r>
              <a:rPr lang="sk-SK" sz="8800" b="1" dirty="0"/>
              <a:t>Sudcovia Izraela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068601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johnpratt.com/items/docs/lds/meridian/2006/images/jordan_crossin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87128"/>
            <a:ext cx="9144000" cy="551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966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200" dirty="0"/>
              <a:t>V </a:t>
            </a:r>
            <a:r>
              <a:rPr lang="sk-SK" sz="3200" dirty="0" err="1"/>
              <a:t>Gilgále</a:t>
            </a:r>
            <a:endParaRPr lang="sk-SK" sz="32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32243" y="5262296"/>
            <a:ext cx="7078567" cy="926469"/>
          </a:xfrm>
        </p:spPr>
        <p:txBody>
          <a:bodyPr>
            <a:noAutofit/>
          </a:bodyPr>
          <a:lstStyle/>
          <a:p>
            <a:r>
              <a:rPr lang="sk-SK" sz="2400" dirty="0" err="1"/>
              <a:t>Józue</a:t>
            </a:r>
            <a:r>
              <a:rPr lang="sk-SK" sz="2400" dirty="0"/>
              <a:t> postavil dvanásť veľkých kameňov z Jordánu  na znamenie, že ich Hospodin previedol cez Jordán</a:t>
            </a:r>
          </a:p>
        </p:txBody>
      </p:sp>
      <p:pic>
        <p:nvPicPr>
          <p:cNvPr id="20482" name="Picture 2" descr="http://www.blazejstrba.eu/wp-content/uploads/Joz-3-4-kame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412" y="40939"/>
            <a:ext cx="3803648" cy="508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873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Jericho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21506" name="Picture 2" descr="http://www.askthebible.com/jerich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772" y="1504151"/>
            <a:ext cx="7924367" cy="522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486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47816" y="601200"/>
            <a:ext cx="5528914" cy="618000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200" dirty="0"/>
              <a:t>Jericho</a:t>
            </a:r>
          </a:p>
        </p:txBody>
      </p:sp>
      <p:pic>
        <p:nvPicPr>
          <p:cNvPr id="22530" name="Picture 2" descr="http://2.bp.blogspot.com/_C_V2LtRHMBY/TTRl0MJ45GI/AAAAAAAAAa0/DQS3iepmp-k/s1600/p37jericho%25231%25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16" y="77720"/>
            <a:ext cx="5913227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479235" y="4240696"/>
            <a:ext cx="7156174" cy="2173356"/>
          </a:xfrm>
        </p:spPr>
        <p:txBody>
          <a:bodyPr>
            <a:normAutofit fontScale="47500" lnSpcReduction="20000"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sk-SK" sz="51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Prieskumníci vošli do príbytku </a:t>
            </a:r>
            <a:r>
              <a:rPr lang="sk-SK" sz="5100" dirty="0" err="1">
                <a:solidFill>
                  <a:schemeClr val="accent1">
                    <a:lumMod val="90000"/>
                    <a:lumOff val="10000"/>
                  </a:schemeClr>
                </a:solidFill>
              </a:rPr>
              <a:t>Rachaby</a:t>
            </a:r>
            <a:endParaRPr lang="sk-SK" sz="5100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k-SK" sz="51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Ona ich ukryla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k-SK" sz="5100" dirty="0"/>
              <a:t>Vyzvedači sľúbili, že ju po dobití Jericha nechajú žiť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k-SK" sz="5100" dirty="0"/>
              <a:t>Potom ich spustila po povraze cez oblok na hradbách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78906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200" dirty="0"/>
              <a:t>Jericho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268278" y="2941983"/>
            <a:ext cx="5472378" cy="3538331"/>
          </a:xfrm>
        </p:spPr>
        <p:txBody>
          <a:bodyPr>
            <a:normAutofit/>
          </a:bodyPr>
          <a:lstStyle/>
          <a:p>
            <a:r>
              <a:rPr lang="sk-SK" sz="24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Obliehanie trvalo sedem dní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k-SK" sz="24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Šesť dní obchádzali mesto.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k-SK" sz="24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Každý deň raz</a:t>
            </a:r>
            <a:r>
              <a:rPr lang="sk-SK" sz="2400" dirty="0"/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k-SK" sz="24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V siedmy deň obišli mesto na Boží </a:t>
            </a:r>
            <a:r>
              <a:rPr lang="sk-SK" sz="2400" dirty="0"/>
              <a:t>rozkaz sedem krát a potom kňazi zatrúbili na trúbach a všetok ľud vykríkol bojovým pokrikom. </a:t>
            </a:r>
          </a:p>
        </p:txBody>
      </p:sp>
      <p:pic>
        <p:nvPicPr>
          <p:cNvPr id="24578" name="Picture 2" descr="http://biblescripture.net/Jericho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16" y="601200"/>
            <a:ext cx="6208476" cy="443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956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3.bp.blogspot.com/-FohN8PKAJEs/TkvlBJlFKnI/AAAAAAAABOI/Znfm22HUikI/s1600/Jericho%2Bfall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0"/>
            <a:ext cx="6300192" cy="686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168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biblestudy.org/maps/division-of-promised-land-to-twelve-tribes-of-isra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768" y="88440"/>
            <a:ext cx="4320480" cy="668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212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sz="6000" dirty="0" err="1">
                <a:latin typeface="Arial" pitchFamily="34" charset="0"/>
                <a:cs typeface="Arial" pitchFamily="34" charset="0"/>
              </a:rPr>
              <a:t>Gideon</a:t>
            </a:r>
            <a:endParaRPr lang="sk-SK" sz="6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k-SK" sz="2400" dirty="0">
                <a:latin typeface="Arial" pitchFamily="34" charset="0"/>
                <a:cs typeface="Arial" pitchFamily="34" charset="0"/>
              </a:rPr>
              <a:t>Doba sudcov</a:t>
            </a:r>
          </a:p>
        </p:txBody>
      </p:sp>
    </p:spTree>
    <p:extLst>
      <p:ext uri="{BB962C8B-B14F-4D97-AF65-F5344CB8AC3E}">
        <p14:creationId xmlns:p14="http://schemas.microsoft.com/office/powerpoint/2010/main" val="3129783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7518"/>
          </a:xfrm>
        </p:spPr>
      </p:pic>
      <p:sp>
        <p:nvSpPr>
          <p:cNvPr id="3" name="BlokTextu 2"/>
          <p:cNvSpPr txBox="1"/>
          <p:nvPr/>
        </p:nvSpPr>
        <p:spPr>
          <a:xfrm>
            <a:off x="3975652" y="4850162"/>
            <a:ext cx="82163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sk-SK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 rokov na nich útočili </a:t>
            </a:r>
            <a:r>
              <a:rPr lang="sk-SK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Midjánci</a:t>
            </a:r>
            <a:r>
              <a:rPr lang="sk-SK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– ľudia z púšte, žili v stanoch, mali ťavy</a:t>
            </a:r>
          </a:p>
          <a:p>
            <a:pPr lvl="0" algn="r"/>
            <a:r>
              <a:rPr lang="sk-SK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Prišli aby kradli, zabíjali a ničili</a:t>
            </a:r>
          </a:p>
          <a:p>
            <a:pPr algn="r"/>
            <a:r>
              <a:rPr lang="sk-SK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Prichádzali každý rok v čase žatvy</a:t>
            </a:r>
          </a:p>
          <a:p>
            <a:pPr lvl="0" algn="r"/>
            <a:endParaRPr lang="sk-SK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1819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6"/>
            <a:ext cx="12192000" cy="6856254"/>
          </a:xfrm>
        </p:spPr>
      </p:pic>
      <p:sp>
        <p:nvSpPr>
          <p:cNvPr id="3" name="BlokTextu 2"/>
          <p:cNvSpPr txBox="1"/>
          <p:nvPr/>
        </p:nvSpPr>
        <p:spPr>
          <a:xfrm>
            <a:off x="2063552" y="260648"/>
            <a:ext cx="87484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Kradli a ničili</a:t>
            </a:r>
          </a:p>
          <a:p>
            <a:r>
              <a:rPr lang="sk-SK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Domáci bývali v jaskyniach a dierach v skalách</a:t>
            </a:r>
          </a:p>
        </p:txBody>
      </p:sp>
    </p:spTree>
    <p:extLst>
      <p:ext uri="{BB962C8B-B14F-4D97-AF65-F5344CB8AC3E}">
        <p14:creationId xmlns:p14="http://schemas.microsoft.com/office/powerpoint/2010/main" val="3103456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sz="7200" dirty="0"/>
              <a:t>Autorita	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3600" dirty="0"/>
              <a:t>Je osoba, ktorej rozhodnutia nasledujú ostatní ľudia v skupine. Očakávajú sa od nej dôležité rozhodnutia a postoje</a:t>
            </a:r>
          </a:p>
        </p:txBody>
      </p:sp>
    </p:spTree>
    <p:extLst>
      <p:ext uri="{BB962C8B-B14F-4D97-AF65-F5344CB8AC3E}">
        <p14:creationId xmlns:p14="http://schemas.microsoft.com/office/powerpoint/2010/main" val="26085841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102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69" name="Rectangle 6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0" name="Rectangle 6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2" name="Rectangle 7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73" name="Rectangle 7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Výsledok vyhľadávania obrázkov pre dopyt plienenie midjáncov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1" r="9091" b="1667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Rectangle 7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732" y="4428067"/>
            <a:ext cx="11260667" cy="1962497"/>
          </a:xfrm>
          <a:prstGeom prst="rect">
            <a:avLst/>
          </a:prstGeom>
          <a:solidFill>
            <a:schemeClr val="accent1">
              <a:alpha val="97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75" name="Group 74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76" name="Rectangle 7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7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7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1191" y="4572000"/>
            <a:ext cx="10993549" cy="135049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sk-SK" sz="2600" dirty="0"/>
              <a:t>Keď </a:t>
            </a:r>
            <a:r>
              <a:rPr lang="sk-SK" sz="2600" dirty="0" err="1"/>
              <a:t>Midjánci</a:t>
            </a:r>
            <a:r>
              <a:rPr lang="sk-SK" sz="2600" dirty="0"/>
              <a:t> odišli, tak Izraelom nezostalo nič na jedenie</a:t>
            </a:r>
            <a:br>
              <a:rPr lang="sk-SK" sz="2600" dirty="0"/>
            </a:br>
            <a:r>
              <a:rPr lang="sk-SK" sz="2600" dirty="0"/>
              <a:t>Aký hrozný nepriateľ…</a:t>
            </a:r>
          </a:p>
        </p:txBody>
      </p:sp>
    </p:spTree>
    <p:extLst>
      <p:ext uri="{BB962C8B-B14F-4D97-AF65-F5344CB8AC3E}">
        <p14:creationId xmlns:p14="http://schemas.microsoft.com/office/powerpoint/2010/main" val="3330537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979478"/>
          </a:xfrm>
        </p:spPr>
        <p:txBody>
          <a:bodyPr>
            <a:noAutofit/>
          </a:bodyPr>
          <a:lstStyle/>
          <a:p>
            <a:r>
              <a:rPr lang="sk-SK" sz="2800" dirty="0">
                <a:latin typeface="Arial" pitchFamily="34" charset="0"/>
                <a:cs typeface="Arial" pitchFamily="34" charset="0"/>
              </a:rPr>
              <a:t>Kresťan má tiež nepriateľa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81192" y="550482"/>
            <a:ext cx="11292840" cy="4204800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581192" y="550482"/>
            <a:ext cx="4186808" cy="4496147"/>
          </a:xfrm>
        </p:spPr>
        <p:txBody>
          <a:bodyPr>
            <a:normAutofit/>
          </a:bodyPr>
          <a:lstStyle/>
          <a:p>
            <a:r>
              <a:rPr lang="sk-SK" sz="240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Kto to je?</a:t>
            </a:r>
          </a:p>
          <a:p>
            <a:r>
              <a:rPr lang="sk-SK" sz="240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J 8,44	on je luhár/vrah</a:t>
            </a:r>
          </a:p>
          <a:p>
            <a:r>
              <a:rPr lang="sk-SK" sz="2400" dirty="0" err="1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Ef</a:t>
            </a:r>
            <a:r>
              <a:rPr lang="sk-SK" sz="240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 6,11 on je zákerný</a:t>
            </a:r>
          </a:p>
          <a:p>
            <a:r>
              <a:rPr lang="sk-SK" sz="240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1Pt 5,8 on je mocný a krutý</a:t>
            </a:r>
          </a:p>
          <a:p>
            <a:r>
              <a:rPr lang="sk-SK" sz="2400" dirty="0" err="1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Mk</a:t>
            </a:r>
            <a:r>
              <a:rPr lang="sk-SK" sz="240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 1,13 on pokúša</a:t>
            </a:r>
          </a:p>
          <a:p>
            <a:r>
              <a:rPr lang="sk-SK" sz="240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Bojuje proti PB a proti kresťanom</a:t>
            </a:r>
          </a:p>
          <a:p>
            <a:r>
              <a:rPr lang="sk-SK" sz="240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Nie je však tak silný ako PB</a:t>
            </a:r>
          </a:p>
          <a:p>
            <a:endParaRPr lang="sk-SK" sz="2400" dirty="0">
              <a:solidFill>
                <a:schemeClr val="accent1">
                  <a:lumMod val="90000"/>
                  <a:lumOff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://www.gemerland.sk/wp-content/uploads/2010/08/diabo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1916832"/>
            <a:ext cx="299085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27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35" b="55557"/>
          <a:stretch/>
        </p:blipFill>
        <p:spPr>
          <a:xfrm rot="5400000">
            <a:off x="4297713" y="1521383"/>
            <a:ext cx="6858000" cy="3815234"/>
          </a:xfrm>
        </p:spPr>
      </p:pic>
      <p:sp>
        <p:nvSpPr>
          <p:cNvPr id="3" name="BlokTextu 2"/>
          <p:cNvSpPr txBox="1"/>
          <p:nvPr/>
        </p:nvSpPr>
        <p:spPr>
          <a:xfrm>
            <a:off x="488427" y="2000673"/>
            <a:ext cx="457870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400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Po 7 rokoch volajú k Bohu</a:t>
            </a:r>
          </a:p>
          <a:p>
            <a:r>
              <a:rPr lang="sk-SK" sz="3400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PB posiela proroka, ktorý im povedal prečo tak trpia: </a:t>
            </a:r>
            <a:r>
              <a:rPr lang="sk-SK" sz="3400" b="1" i="1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„Ale vy ste ma nepočúvali.“</a:t>
            </a:r>
          </a:p>
          <a:p>
            <a:pPr lvl="0"/>
            <a:r>
              <a:rPr lang="sk-SK" sz="3400" b="1" i="1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Zrazu sa objavil Hospodinov anjel.</a:t>
            </a:r>
            <a:endParaRPr lang="sk-SK" sz="3400" b="1" dirty="0">
              <a:solidFill>
                <a:schemeClr val="accent1">
                  <a:lumMod val="90000"/>
                  <a:lumOff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52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>
              <a:solidFill>
                <a:schemeClr val="bg1"/>
              </a:solidFill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3" b="2701"/>
          <a:stretch/>
        </p:blipFill>
        <p:spPr>
          <a:xfrm rot="5400000">
            <a:off x="5025886" y="102705"/>
            <a:ext cx="6858001" cy="6652594"/>
          </a:xfrm>
        </p:spPr>
      </p:pic>
      <p:sp>
        <p:nvSpPr>
          <p:cNvPr id="3" name="BlokTextu 2"/>
          <p:cNvSpPr txBox="1"/>
          <p:nvPr/>
        </p:nvSpPr>
        <p:spPr>
          <a:xfrm>
            <a:off x="424069" y="1715956"/>
            <a:ext cx="439478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00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Anjel povedal: </a:t>
            </a:r>
            <a:r>
              <a:rPr lang="sk-SK" sz="3000" i="1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„Hospodin s tebou silný hrdina.“</a:t>
            </a:r>
            <a:endParaRPr lang="sk-SK" sz="3000" dirty="0">
              <a:solidFill>
                <a:schemeClr val="accent1">
                  <a:lumMod val="90000"/>
                  <a:lumOff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sk-SK" sz="3000" b="1" dirty="0" err="1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Gideon</a:t>
            </a:r>
            <a:r>
              <a:rPr lang="sk-SK" sz="300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 bol zmätený a vystrašený…</a:t>
            </a:r>
          </a:p>
          <a:p>
            <a:r>
              <a:rPr lang="sk-SK" sz="3000" i="1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„Posielam ťa, aby si zachránil, Izrael z rúk </a:t>
            </a:r>
            <a:r>
              <a:rPr lang="sk-SK" sz="3000" i="1" dirty="0" err="1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Midjáncov</a:t>
            </a:r>
            <a:r>
              <a:rPr lang="sk-SK" sz="3000" i="1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.“ </a:t>
            </a:r>
          </a:p>
          <a:p>
            <a:r>
              <a:rPr lang="sk-SK" sz="3000" i="1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„Keď budem ja s tebou, porazíš </a:t>
            </a:r>
            <a:r>
              <a:rPr lang="sk-SK" sz="3000" i="1" dirty="0" err="1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Midjáncov</a:t>
            </a:r>
            <a:r>
              <a:rPr lang="sk-SK" sz="3000" i="1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 ako jedného muža.“</a:t>
            </a:r>
          </a:p>
        </p:txBody>
      </p:sp>
    </p:spTree>
    <p:extLst>
      <p:ext uri="{BB962C8B-B14F-4D97-AF65-F5344CB8AC3E}">
        <p14:creationId xmlns:p14="http://schemas.microsoft.com/office/powerpoint/2010/main" val="37667677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3"/>
          <a:stretch/>
        </p:blipFill>
        <p:spPr>
          <a:xfrm rot="5400000">
            <a:off x="587243" y="-172053"/>
            <a:ext cx="6966269" cy="7292617"/>
          </a:xfrm>
        </p:spPr>
      </p:pic>
      <p:sp>
        <p:nvSpPr>
          <p:cNvPr id="3" name="BlokTextu 2"/>
          <p:cNvSpPr txBox="1"/>
          <p:nvPr/>
        </p:nvSpPr>
        <p:spPr>
          <a:xfrm>
            <a:off x="8282271" y="987039"/>
            <a:ext cx="26642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Gideon</a:t>
            </a:r>
            <a:r>
              <a:rPr lang="sk-SK" sz="4800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 prináša obeť…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8282271" y="3295363"/>
            <a:ext cx="280831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Anjel sa končekom palice dotkol skaly a zrazu obeť zhorela…</a:t>
            </a:r>
          </a:p>
          <a:p>
            <a:r>
              <a:rPr lang="sk-SK" sz="280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A potom anjel Hospodinov zmizol </a:t>
            </a:r>
          </a:p>
        </p:txBody>
      </p:sp>
    </p:spTree>
    <p:extLst>
      <p:ext uri="{BB962C8B-B14F-4D97-AF65-F5344CB8AC3E}">
        <p14:creationId xmlns:p14="http://schemas.microsoft.com/office/powerpoint/2010/main" val="11017858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6"/>
          <a:stretch/>
        </p:blipFill>
        <p:spPr>
          <a:xfrm rot="5400000">
            <a:off x="4171520" y="378164"/>
            <a:ext cx="6872281" cy="6120681"/>
          </a:xfrm>
        </p:spPr>
      </p:pic>
      <p:sp>
        <p:nvSpPr>
          <p:cNvPr id="3" name="BlokTextu 2"/>
          <p:cNvSpPr txBox="1"/>
          <p:nvPr/>
        </p:nvSpPr>
        <p:spPr>
          <a:xfrm>
            <a:off x="616689" y="2042553"/>
            <a:ext cx="37565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28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A </a:t>
            </a:r>
            <a:r>
              <a:rPr lang="sk-SK" sz="2800" b="1" dirty="0" err="1">
                <a:solidFill>
                  <a:schemeClr val="accent1">
                    <a:lumMod val="90000"/>
                    <a:lumOff val="10000"/>
                  </a:schemeClr>
                </a:solidFill>
              </a:rPr>
              <a:t>Gideon</a:t>
            </a:r>
            <a:r>
              <a:rPr lang="sk-SK" sz="28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 sa veľmi zľakol.</a:t>
            </a:r>
          </a:p>
          <a:p>
            <a:r>
              <a:rPr lang="sk-SK" sz="2800" b="1" i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„Pokoj! Neboj sa, nezomrieš.“</a:t>
            </a:r>
            <a:endParaRPr lang="sk-SK" sz="2800" b="1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  <a:p>
            <a:r>
              <a:rPr lang="sk-SK" sz="28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PB nevybral </a:t>
            </a:r>
            <a:r>
              <a:rPr lang="sk-SK" sz="2800" b="1" dirty="0" err="1">
                <a:solidFill>
                  <a:schemeClr val="accent1">
                    <a:lumMod val="90000"/>
                    <a:lumOff val="10000"/>
                  </a:schemeClr>
                </a:solidFill>
              </a:rPr>
              <a:t>Gideona</a:t>
            </a:r>
            <a:r>
              <a:rPr lang="sk-SK" sz="28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 preto, že bol dôležitý, známy, múdry…</a:t>
            </a:r>
          </a:p>
          <a:p>
            <a:r>
              <a:rPr lang="sk-SK" sz="28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PB si ho vyvolil…</a:t>
            </a:r>
          </a:p>
          <a:p>
            <a:endParaRPr lang="sk-SK" sz="2800" b="1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2710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06"/>
          <a:stretch/>
        </p:blipFill>
        <p:spPr>
          <a:xfrm>
            <a:off x="0" y="0"/>
            <a:ext cx="12191999" cy="6858000"/>
          </a:xfrm>
        </p:spPr>
      </p:pic>
      <p:sp>
        <p:nvSpPr>
          <p:cNvPr id="3" name="BlokTextu 2"/>
          <p:cNvSpPr txBox="1"/>
          <p:nvPr/>
        </p:nvSpPr>
        <p:spPr>
          <a:xfrm>
            <a:off x="1703511" y="254949"/>
            <a:ext cx="8784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 noci so sebou zobral 10 mužov a spolu s nimi zničil modlu a </a:t>
            </a:r>
            <a:r>
              <a:rPr lang="sk-SK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Baalov</a:t>
            </a:r>
            <a:r>
              <a:rPr lang="sk-SK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oltár. </a:t>
            </a:r>
          </a:p>
        </p:txBody>
      </p:sp>
    </p:spTree>
    <p:extLst>
      <p:ext uri="{BB962C8B-B14F-4D97-AF65-F5344CB8AC3E}">
        <p14:creationId xmlns:p14="http://schemas.microsoft.com/office/powerpoint/2010/main" val="29640072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" r="10856" b="7681"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BlokTextu 2"/>
          <p:cNvSpPr txBox="1"/>
          <p:nvPr/>
        </p:nvSpPr>
        <p:spPr>
          <a:xfrm>
            <a:off x="1847528" y="5661248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 jeho mieste postavil oltár pravému Bohu. </a:t>
            </a:r>
          </a:p>
        </p:txBody>
      </p:sp>
    </p:spTree>
    <p:extLst>
      <p:ext uri="{BB962C8B-B14F-4D97-AF65-F5344CB8AC3E}">
        <p14:creationId xmlns:p14="http://schemas.microsoft.com/office/powerpoint/2010/main" val="171177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" name="Zástupný symbol obsahu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0" r="12119" b="22553"/>
          <a:stretch/>
        </p:blipFill>
        <p:spPr>
          <a:xfrm>
            <a:off x="0" y="0"/>
            <a:ext cx="12191999" cy="6858000"/>
          </a:xfrm>
        </p:spPr>
      </p:pic>
      <p:sp>
        <p:nvSpPr>
          <p:cNvPr id="3" name="BlokTextu 2"/>
          <p:cNvSpPr txBox="1"/>
          <p:nvPr/>
        </p:nvSpPr>
        <p:spPr>
          <a:xfrm>
            <a:off x="1631504" y="5805264"/>
            <a:ext cx="9036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Ľudia boli nazlostený a kričali…</a:t>
            </a:r>
          </a:p>
        </p:txBody>
      </p:sp>
    </p:spTree>
    <p:extLst>
      <p:ext uri="{BB962C8B-B14F-4D97-AF65-F5344CB8AC3E}">
        <p14:creationId xmlns:p14="http://schemas.microsoft.com/office/powerpoint/2010/main" val="37966469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6"/>
          <a:stretch/>
        </p:blipFill>
        <p:spPr>
          <a:xfrm rot="5400000">
            <a:off x="4524027" y="-809973"/>
            <a:ext cx="6962182" cy="8373764"/>
          </a:xfrm>
        </p:spPr>
      </p:pic>
      <p:sp>
        <p:nvSpPr>
          <p:cNvPr id="3" name="BlokTextu 2"/>
          <p:cNvSpPr txBox="1"/>
          <p:nvPr/>
        </p:nvSpPr>
        <p:spPr>
          <a:xfrm>
            <a:off x="382410" y="1879911"/>
            <a:ext cx="393063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Volali na jeho otca, aby išiel von…</a:t>
            </a:r>
          </a:p>
          <a:p>
            <a:r>
              <a:rPr lang="sk-SK" sz="240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Veď bol zbúraný jeho oltár ktorý postavil </a:t>
            </a:r>
            <a:r>
              <a:rPr lang="sk-SK" sz="2400" dirty="0" err="1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Baalovi</a:t>
            </a:r>
            <a:r>
              <a:rPr lang="sk-SK" sz="240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…</a:t>
            </a:r>
          </a:p>
          <a:p>
            <a:r>
              <a:rPr lang="sk-SK" sz="2400" i="1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„Vyveď svojho syna.“ „Zaslúži si smrť.“</a:t>
            </a:r>
            <a:endParaRPr lang="sk-SK" sz="2400" dirty="0">
              <a:solidFill>
                <a:schemeClr val="accent1">
                  <a:lumMod val="90000"/>
                  <a:lumOff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sk-SK" sz="240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Potrebuje </a:t>
            </a:r>
            <a:r>
              <a:rPr lang="sk-SK" sz="2400" dirty="0" err="1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Baal</a:t>
            </a:r>
            <a:r>
              <a:rPr lang="sk-SK" sz="240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, aby ste viedli bitku za neho? </a:t>
            </a:r>
          </a:p>
          <a:p>
            <a:r>
              <a:rPr lang="sk-SK" sz="240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Ak je </a:t>
            </a:r>
            <a:r>
              <a:rPr lang="sk-SK" sz="2400" dirty="0" err="1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Baal</a:t>
            </a:r>
            <a:r>
              <a:rPr lang="sk-SK" sz="240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 naozaj Bohom, nemôže sa brániť sám? </a:t>
            </a:r>
          </a:p>
          <a:p>
            <a:r>
              <a:rPr lang="sk-SK" sz="2400" dirty="0" err="1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Gideonova</a:t>
            </a:r>
            <a:r>
              <a:rPr lang="sk-SK" sz="240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 poslušnosť Bohu zmenila otcovo myslenie.</a:t>
            </a:r>
          </a:p>
        </p:txBody>
      </p:sp>
    </p:spTree>
    <p:extLst>
      <p:ext uri="{BB962C8B-B14F-4D97-AF65-F5344CB8AC3E}">
        <p14:creationId xmlns:p14="http://schemas.microsoft.com/office/powerpoint/2010/main" val="1728905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400" dirty="0"/>
              <a:t>Autority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k-SK" sz="3200" dirty="0"/>
              <a:t>Pán Boh</a:t>
            </a:r>
          </a:p>
          <a:p>
            <a:r>
              <a:rPr lang="sk-SK" sz="3200" dirty="0"/>
              <a:t>Rodičia</a:t>
            </a:r>
          </a:p>
          <a:p>
            <a:r>
              <a:rPr lang="sk-SK" sz="3200" dirty="0"/>
              <a:t>Učitelia</a:t>
            </a:r>
          </a:p>
          <a:p>
            <a:r>
              <a:rPr lang="sk-SK" sz="3200" dirty="0"/>
              <a:t>Šéfovia</a:t>
            </a:r>
          </a:p>
          <a:p>
            <a:r>
              <a:rPr lang="sk-SK" sz="3200" dirty="0"/>
              <a:t>Tréneri</a:t>
            </a:r>
          </a:p>
          <a:p>
            <a:r>
              <a:rPr lang="sk-SK" sz="3200" dirty="0"/>
              <a:t>Pod.</a:t>
            </a:r>
          </a:p>
        </p:txBody>
      </p:sp>
    </p:spTree>
    <p:extLst>
      <p:ext uri="{BB962C8B-B14F-4D97-AF65-F5344CB8AC3E}">
        <p14:creationId xmlns:p14="http://schemas.microsoft.com/office/powerpoint/2010/main" val="309935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8"/>
          <a:stretch/>
        </p:blipFill>
        <p:spPr>
          <a:xfrm rot="5400000">
            <a:off x="550919" y="-555638"/>
            <a:ext cx="6862718" cy="7964557"/>
          </a:xfrm>
        </p:spPr>
      </p:pic>
      <p:sp>
        <p:nvSpPr>
          <p:cNvPr id="3" name="BlokTextu 2"/>
          <p:cNvSpPr txBox="1"/>
          <p:nvPr/>
        </p:nvSpPr>
        <p:spPr>
          <a:xfrm>
            <a:off x="7964557" y="1715956"/>
            <a:ext cx="3869635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Keď ľudia počuli, že ku </a:t>
            </a:r>
            <a:r>
              <a:rPr lang="sk-SK" sz="2800" dirty="0" err="1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Gideonovi</a:t>
            </a:r>
            <a:r>
              <a:rPr lang="sk-SK" sz="280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 hovoril pravý Boh, tak sa k nemu pridali a rozhodli sa bojovať s ním proti </a:t>
            </a:r>
            <a:r>
              <a:rPr lang="sk-SK" sz="2800" dirty="0" err="1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Midjancom</a:t>
            </a:r>
            <a:r>
              <a:rPr lang="sk-SK" sz="280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sk-SK" sz="280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Na </a:t>
            </a:r>
            <a:r>
              <a:rPr lang="sk-SK" sz="2800" dirty="0" err="1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Gideona</a:t>
            </a:r>
            <a:r>
              <a:rPr lang="sk-SK" sz="280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 zostúpil </a:t>
            </a:r>
            <a:r>
              <a:rPr lang="sk-SK" sz="2800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SD</a:t>
            </a:r>
            <a:r>
              <a:rPr lang="sk-SK" sz="280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sk-SK" sz="280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Ani my nebojujeme proti satanovi svojou vlastnou silou…</a:t>
            </a:r>
          </a:p>
          <a:p>
            <a:endParaRPr lang="sk-SK" sz="2600" dirty="0">
              <a:solidFill>
                <a:schemeClr val="accent1">
                  <a:lumMod val="90000"/>
                  <a:lumOff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7373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2"/>
          <a:stretch/>
        </p:blipFill>
        <p:spPr>
          <a:xfrm rot="5400000">
            <a:off x="697562" y="-744584"/>
            <a:ext cx="6905020" cy="8300148"/>
          </a:xfrm>
        </p:spPr>
      </p:pic>
      <p:sp>
        <p:nvSpPr>
          <p:cNvPr id="3" name="BlokTextu 2"/>
          <p:cNvSpPr txBox="1"/>
          <p:nvPr/>
        </p:nvSpPr>
        <p:spPr>
          <a:xfrm>
            <a:off x="8699309" y="2292626"/>
            <a:ext cx="233975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Do rôznych končín Izraela poslal poslov aby sa k nemu pridali do boja proti </a:t>
            </a:r>
            <a:r>
              <a:rPr lang="sk-SK" sz="2800" dirty="0" err="1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Midjancom</a:t>
            </a:r>
            <a:endParaRPr lang="sk-SK" sz="2800" dirty="0">
              <a:solidFill>
                <a:schemeClr val="accent1">
                  <a:lumMod val="90000"/>
                  <a:lumOff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198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052" name="Picture 2" descr="Výsledok vyhľadávania obrázkov pre dopyt Samson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4979963" y="662241"/>
            <a:ext cx="6502267" cy="594957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1255" y="702156"/>
            <a:ext cx="3409783" cy="1013800"/>
          </a:xfrm>
        </p:spPr>
        <p:txBody>
          <a:bodyPr>
            <a:normAutofit/>
          </a:bodyPr>
          <a:lstStyle/>
          <a:p>
            <a:r>
              <a:rPr lang="sk-SK" sz="4400" b="1" dirty="0" err="1"/>
              <a:t>Samson</a:t>
            </a:r>
            <a:endParaRPr lang="sk-SK" sz="4400" b="1" dirty="0"/>
          </a:p>
        </p:txBody>
      </p:sp>
      <p:sp>
        <p:nvSpPr>
          <p:cNvPr id="2054" name="Content Placeholder 2053"/>
          <p:cNvSpPr>
            <a:spLocks noGrp="1"/>
          </p:cNvSpPr>
          <p:nvPr>
            <p:ph idx="1"/>
          </p:nvPr>
        </p:nvSpPr>
        <p:spPr>
          <a:xfrm>
            <a:off x="601255" y="1964168"/>
            <a:ext cx="3409782" cy="4036582"/>
          </a:xfrm>
        </p:spPr>
        <p:txBody>
          <a:bodyPr>
            <a:normAutofit/>
          </a:bodyPr>
          <a:lstStyle/>
          <a:p>
            <a:r>
              <a:rPr lang="sk-SK" sz="2400" dirty="0">
                <a:solidFill>
                  <a:schemeClr val="bg1"/>
                </a:solidFill>
              </a:rPr>
              <a:t>Vymodlené dieťa</a:t>
            </a:r>
          </a:p>
          <a:p>
            <a:r>
              <a:rPr lang="sk-SK" sz="2400" dirty="0" err="1">
                <a:solidFill>
                  <a:schemeClr val="bg1"/>
                </a:solidFill>
              </a:rPr>
              <a:t>Nazirejský</a:t>
            </a:r>
            <a:r>
              <a:rPr lang="sk-SK" sz="2400" dirty="0">
                <a:solidFill>
                  <a:schemeClr val="bg1"/>
                </a:solidFill>
              </a:rPr>
              <a:t> sľub</a:t>
            </a:r>
          </a:p>
          <a:p>
            <a:r>
              <a:rPr lang="sk-SK" sz="2400" dirty="0">
                <a:solidFill>
                  <a:schemeClr val="bg1"/>
                </a:solidFill>
              </a:rPr>
              <a:t>Boh mu dal moc, aby ochránil od </a:t>
            </a:r>
            <a:r>
              <a:rPr lang="sk-SK" sz="2400" dirty="0" err="1">
                <a:solidFill>
                  <a:schemeClr val="bg1"/>
                </a:solidFill>
              </a:rPr>
              <a:t>Filištíncov</a:t>
            </a:r>
            <a:r>
              <a:rPr lang="sk-SK" sz="2400" dirty="0">
                <a:solidFill>
                  <a:schemeClr val="bg1"/>
                </a:solidFill>
              </a:rPr>
              <a:t> (dnes Palestínci)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91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úvisiaci obrázo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3" b="11996"/>
          <a:stretch/>
        </p:blipFill>
        <p:spPr bwMode="auto">
          <a:xfrm>
            <a:off x="20" y="10"/>
            <a:ext cx="4578252" cy="260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" name="Rectangle 13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11819"/>
            <a:ext cx="4576634" cy="4235946"/>
          </a:xfrm>
          <a:prstGeom prst="rect">
            <a:avLst/>
          </a:prstGeom>
          <a:solidFill>
            <a:schemeClr val="accent1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080" name="Picture 8" descr="Výsledok vyhľadávania obrázkov pre dopyt Sams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" y="3296412"/>
            <a:ext cx="4735444" cy="355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ýsledok vyhľadávania obrázkov pre dopyt Sams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4" r="-2" b="-2"/>
          <a:stretch/>
        </p:blipFill>
        <p:spPr bwMode="auto">
          <a:xfrm>
            <a:off x="4578270" y="10"/>
            <a:ext cx="761373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Rectangle 13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0517" y="-460"/>
            <a:ext cx="9144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39" y="2560620"/>
            <a:ext cx="4581144" cy="914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8913" y="2504161"/>
            <a:ext cx="3412067" cy="897047"/>
          </a:xfrm>
        </p:spPr>
        <p:txBody>
          <a:bodyPr anchor="ctr">
            <a:normAutofit/>
          </a:bodyPr>
          <a:lstStyle/>
          <a:p>
            <a:r>
              <a:rPr lang="sk-SK" sz="4000" dirty="0"/>
              <a:t>Obranca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4672624" y="-108501"/>
            <a:ext cx="3712511" cy="2590289"/>
          </a:xfrm>
        </p:spPr>
        <p:txBody>
          <a:bodyPr>
            <a:normAutofit/>
          </a:bodyPr>
          <a:lstStyle/>
          <a:p>
            <a:r>
              <a:rPr lang="sk-SK" sz="28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Bil zlodejských </a:t>
            </a:r>
            <a:r>
              <a:rPr lang="sk-SK" sz="2800" dirty="0" err="1">
                <a:solidFill>
                  <a:schemeClr val="accent1">
                    <a:lumMod val="90000"/>
                    <a:lumOff val="10000"/>
                  </a:schemeClr>
                </a:solidFill>
              </a:rPr>
              <a:t>Filištíncov</a:t>
            </a:r>
            <a:endParaRPr lang="sk-SK" sz="2800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  <a:p>
            <a:r>
              <a:rPr lang="sk-SK" sz="28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Nemali naň</a:t>
            </a:r>
          </a:p>
          <a:p>
            <a:r>
              <a:rPr lang="sk-SK" sz="28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Báli sa ho</a:t>
            </a:r>
          </a:p>
        </p:txBody>
      </p:sp>
    </p:spTree>
    <p:extLst>
      <p:ext uri="{BB962C8B-B14F-4D97-AF65-F5344CB8AC3E}">
        <p14:creationId xmlns:p14="http://schemas.microsoft.com/office/powerpoint/2010/main" val="211522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6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098" name="Picture 2" descr="Výsledok vyhľadávania obrázkov pre dopyt Sams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67422" y="571360"/>
            <a:ext cx="6829979" cy="618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2377" y="616313"/>
            <a:ext cx="4183176" cy="1308222"/>
          </a:xfrm>
        </p:spPr>
        <p:txBody>
          <a:bodyPr>
            <a:normAutofit/>
          </a:bodyPr>
          <a:lstStyle/>
          <a:p>
            <a:r>
              <a:rPr lang="sk-SK" sz="3600" dirty="0"/>
              <a:t>sklamal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601255" y="1964168"/>
            <a:ext cx="3409782" cy="4036582"/>
          </a:xfrm>
        </p:spPr>
        <p:txBody>
          <a:bodyPr>
            <a:normAutofit/>
          </a:bodyPr>
          <a:lstStyle/>
          <a:p>
            <a:r>
              <a:rPr lang="sk-SK" sz="2800" dirty="0">
                <a:solidFill>
                  <a:schemeClr val="bg1"/>
                </a:solidFill>
              </a:rPr>
              <a:t>Začal piť</a:t>
            </a:r>
          </a:p>
          <a:p>
            <a:r>
              <a:rPr lang="sk-SK" sz="2800" dirty="0">
                <a:solidFill>
                  <a:schemeClr val="bg1"/>
                </a:solidFill>
              </a:rPr>
              <a:t>Zabudol na Hospodina</a:t>
            </a:r>
          </a:p>
          <a:p>
            <a:r>
              <a:rPr lang="sk-SK" sz="2800" dirty="0">
                <a:solidFill>
                  <a:schemeClr val="bg1"/>
                </a:solidFill>
              </a:rPr>
              <a:t>Zaľúbil sa do filištínskeho dievčaťa</a:t>
            </a:r>
          </a:p>
        </p:txBody>
      </p:sp>
    </p:spTree>
    <p:extLst>
      <p:ext uri="{BB962C8B-B14F-4D97-AF65-F5344CB8AC3E}">
        <p14:creationId xmlns:p14="http://schemas.microsoft.com/office/powerpoint/2010/main" val="262786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4" name="Rectangle 6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Výsledok vyhľadávania obrázkov pre dopyt Sams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" r="8199" b="3181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25" name="Group 68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2"/>
            <a:chOff x="438068" y="457200"/>
            <a:chExt cx="3703320" cy="5935132"/>
          </a:xfrm>
        </p:grpSpPr>
        <p:sp>
          <p:nvSpPr>
            <p:cNvPr id="5126" name="Rectangle 6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18067"/>
              <a:ext cx="3702134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1" name="Rectangle 7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3101" y="2686694"/>
            <a:ext cx="3412067" cy="1120176"/>
          </a:xfrm>
        </p:spPr>
        <p:txBody>
          <a:bodyPr anchor="ctr">
            <a:normAutofit/>
          </a:bodyPr>
          <a:lstStyle/>
          <a:p>
            <a:r>
              <a:rPr lang="sk-SK" dirty="0"/>
              <a:t>Dostali ho</a:t>
            </a:r>
          </a:p>
        </p:txBody>
      </p:sp>
      <p:pic>
        <p:nvPicPr>
          <p:cNvPr id="4" name="Picture 4" descr="Výsledok vyhľadávania obrázkov pre dopyt Samso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4" y="3551207"/>
            <a:ext cx="4245224" cy="33973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Súvisiaci obráz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18" y="-90593"/>
            <a:ext cx="4169710" cy="30751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1448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600" dirty="0"/>
              <a:t>trpel</a:t>
            </a:r>
          </a:p>
        </p:txBody>
      </p:sp>
      <p:pic>
        <p:nvPicPr>
          <p:cNvPr id="10" name="Zástupný objekt pre obsah 9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51374" y="2003600"/>
            <a:ext cx="3498574" cy="4749359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348" y="2003600"/>
            <a:ext cx="3858285" cy="475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0316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6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170" name="Picture 2" descr="Výsledok vyhľadávania obrázkov pre dopyt Sams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49501" y="731520"/>
            <a:ext cx="7844681" cy="558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7146" y="615536"/>
            <a:ext cx="3563163" cy="1204533"/>
          </a:xfrm>
        </p:spPr>
        <p:txBody>
          <a:bodyPr>
            <a:normAutofit/>
          </a:bodyPr>
          <a:lstStyle/>
          <a:p>
            <a:r>
              <a:rPr lang="sk-SK" dirty="0"/>
              <a:t>Pomstil sa</a:t>
            </a:r>
          </a:p>
        </p:txBody>
      </p:sp>
      <p:sp>
        <p:nvSpPr>
          <p:cNvPr id="5" name="Zástupný objekt pre obsah 4"/>
          <p:cNvSpPr>
            <a:spLocks noGrp="1"/>
          </p:cNvSpPr>
          <p:nvPr>
            <p:ph idx="1"/>
          </p:nvPr>
        </p:nvSpPr>
        <p:spPr>
          <a:xfrm>
            <a:off x="601255" y="1820069"/>
            <a:ext cx="3409782" cy="4406109"/>
          </a:xfrm>
        </p:spPr>
        <p:txBody>
          <a:bodyPr>
            <a:normAutofit/>
          </a:bodyPr>
          <a:lstStyle/>
          <a:p>
            <a:r>
              <a:rPr lang="sk-SK" sz="2400" dirty="0">
                <a:solidFill>
                  <a:schemeClr val="bg1"/>
                </a:solidFill>
              </a:rPr>
              <a:t>Vo väzení mu narástli vlasy</a:t>
            </a:r>
          </a:p>
          <a:p>
            <a:r>
              <a:rPr lang="sk-SK" sz="2400" dirty="0">
                <a:solidFill>
                  <a:schemeClr val="bg1"/>
                </a:solidFill>
              </a:rPr>
              <a:t>Vrátil sa k viere v Hospodina</a:t>
            </a:r>
          </a:p>
          <a:p>
            <a:r>
              <a:rPr lang="sk-SK" sz="2400" dirty="0">
                <a:solidFill>
                  <a:schemeClr val="bg1"/>
                </a:solidFill>
              </a:rPr>
              <a:t>Prosil o poslednú šancu</a:t>
            </a:r>
          </a:p>
          <a:p>
            <a:r>
              <a:rPr lang="sk-SK" sz="2400" dirty="0">
                <a:solidFill>
                  <a:schemeClr val="bg1"/>
                </a:solidFill>
              </a:rPr>
              <a:t>V chráme boha </a:t>
            </a:r>
            <a:r>
              <a:rPr lang="sk-SK" sz="2400" dirty="0" err="1">
                <a:solidFill>
                  <a:schemeClr val="bg1"/>
                </a:solidFill>
              </a:rPr>
              <a:t>Dágona</a:t>
            </a:r>
            <a:r>
              <a:rPr lang="sk-SK" sz="2400" dirty="0">
                <a:solidFill>
                  <a:schemeClr val="bg1"/>
                </a:solidFill>
              </a:rPr>
              <a:t> zabil 3 000 ľudí a sám pritom zahynul</a:t>
            </a:r>
          </a:p>
        </p:txBody>
      </p:sp>
    </p:spTree>
    <p:extLst>
      <p:ext uri="{BB962C8B-B14F-4D97-AF65-F5344CB8AC3E}">
        <p14:creationId xmlns:p14="http://schemas.microsoft.com/office/powerpoint/2010/main" val="43575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6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Výsledok vyhľadávania obrázkov pre dopyt prísna výchov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1" b="2534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9" name="Group 68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2"/>
            <a:chOff x="438068" y="457200"/>
            <a:chExt cx="3703320" cy="5935132"/>
          </a:xfrm>
        </p:grpSpPr>
        <p:sp>
          <p:nvSpPr>
            <p:cNvPr id="70" name="Rectangle 6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18067"/>
              <a:ext cx="3702134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1" name="Rectangle 7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4200" y="1006956"/>
            <a:ext cx="3412067" cy="1372177"/>
          </a:xfrm>
        </p:spPr>
        <p:txBody>
          <a:bodyPr anchor="ctr">
            <a:normAutofit/>
          </a:bodyPr>
          <a:lstStyle/>
          <a:p>
            <a:pPr algn="r"/>
            <a:r>
              <a:rPr lang="sk-SK" sz="3600" dirty="0"/>
              <a:t>Zjavenie </a:t>
            </a:r>
            <a:r>
              <a:rPr lang="sk-SK" sz="3600" dirty="0" err="1"/>
              <a:t>jána</a:t>
            </a:r>
            <a:r>
              <a:rPr lang="sk-SK" sz="3600" dirty="0"/>
              <a:t> </a:t>
            </a:r>
            <a:br>
              <a:rPr lang="sk-SK" sz="3600" dirty="0"/>
            </a:br>
            <a:r>
              <a:rPr lang="sk-SK" sz="3600" dirty="0"/>
              <a:t>3, 19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81192" y="2438399"/>
            <a:ext cx="3559009" cy="3564467"/>
          </a:xfrm>
        </p:spPr>
        <p:txBody>
          <a:bodyPr>
            <a:normAutofit/>
          </a:bodyPr>
          <a:lstStyle/>
          <a:p>
            <a:r>
              <a:rPr lang="sk-SK" sz="4000" dirty="0">
                <a:solidFill>
                  <a:schemeClr val="bg1"/>
                </a:solidFill>
              </a:rPr>
              <a:t>Ja všetkých, ktorýchkoľvek milujem, vychovávam a trestám.</a:t>
            </a:r>
          </a:p>
        </p:txBody>
      </p:sp>
    </p:spTree>
    <p:extLst>
      <p:ext uri="{BB962C8B-B14F-4D97-AF65-F5344CB8AC3E}">
        <p14:creationId xmlns:p14="http://schemas.microsoft.com/office/powerpoint/2010/main" val="2580292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400" dirty="0"/>
              <a:t>Sudcovia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3200" dirty="0"/>
              <a:t>Najväčšou autoritou v Izraeli bol Hospodin</a:t>
            </a:r>
          </a:p>
          <a:p>
            <a:r>
              <a:rPr lang="sk-SK" sz="3200" dirty="0"/>
              <a:t>V dobe po Mojžišovi to boli ľudia, ktorých volali Sudcovia</a:t>
            </a:r>
          </a:p>
          <a:p>
            <a:r>
              <a:rPr lang="sk-SK" sz="3200" dirty="0"/>
              <a:t>Nie takí, akých poznáme zo súdnych sieni u nás</a:t>
            </a:r>
          </a:p>
          <a:p>
            <a:r>
              <a:rPr lang="sk-SK" sz="3200" dirty="0"/>
              <a:t>Starali sa o životné a aj duchovné potreby ľudí</a:t>
            </a:r>
          </a:p>
          <a:p>
            <a:r>
              <a:rPr lang="sk-SK" sz="3200" dirty="0"/>
              <a:t>Boli to väčšinou bojovníci</a:t>
            </a:r>
          </a:p>
        </p:txBody>
      </p:sp>
    </p:spTree>
    <p:extLst>
      <p:ext uri="{BB962C8B-B14F-4D97-AF65-F5344CB8AC3E}">
        <p14:creationId xmlns:p14="http://schemas.microsoft.com/office/powerpoint/2010/main" val="133263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400" dirty="0"/>
              <a:t>Sudcovia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708971"/>
          </a:xfrm>
        </p:spPr>
        <p:txBody>
          <a:bodyPr>
            <a:normAutofit lnSpcReduction="10000"/>
          </a:bodyPr>
          <a:lstStyle/>
          <a:p>
            <a:r>
              <a:rPr lang="sk-SK" sz="3200" dirty="0" err="1"/>
              <a:t>Otníél</a:t>
            </a:r>
            <a:endParaRPr lang="sk-SK" sz="3200" dirty="0"/>
          </a:p>
          <a:p>
            <a:r>
              <a:rPr lang="sk-SK" sz="3200" dirty="0" err="1"/>
              <a:t>Éhúd</a:t>
            </a:r>
            <a:endParaRPr lang="sk-SK" sz="3200" dirty="0"/>
          </a:p>
          <a:p>
            <a:r>
              <a:rPr lang="sk-SK" sz="3200" dirty="0" err="1"/>
              <a:t>Šamgar</a:t>
            </a:r>
            <a:endParaRPr lang="sk-SK" sz="3200" dirty="0"/>
          </a:p>
          <a:p>
            <a:r>
              <a:rPr lang="sk-SK" sz="3200" dirty="0" err="1"/>
              <a:t>Debora</a:t>
            </a:r>
            <a:endParaRPr lang="sk-SK" sz="3200" dirty="0"/>
          </a:p>
          <a:p>
            <a:r>
              <a:rPr lang="sk-SK" sz="3200" dirty="0" err="1"/>
              <a:t>Gideon</a:t>
            </a:r>
            <a:endParaRPr lang="sk-SK" sz="3200" dirty="0"/>
          </a:p>
          <a:p>
            <a:r>
              <a:rPr lang="sk-SK" sz="3200" dirty="0" err="1"/>
              <a:t>Tólá</a:t>
            </a:r>
            <a:endParaRPr lang="sk-SK" sz="3200" dirty="0"/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4040275"/>
          </a:xfrm>
        </p:spPr>
        <p:txBody>
          <a:bodyPr>
            <a:normAutofit lnSpcReduction="10000"/>
          </a:bodyPr>
          <a:lstStyle/>
          <a:p>
            <a:r>
              <a:rPr lang="sk-SK" sz="3500" dirty="0" err="1"/>
              <a:t>Jáír</a:t>
            </a:r>
            <a:endParaRPr lang="sk-SK" sz="3500" dirty="0"/>
          </a:p>
          <a:p>
            <a:r>
              <a:rPr lang="sk-SK" sz="3500" dirty="0" err="1"/>
              <a:t>Jefte</a:t>
            </a:r>
            <a:endParaRPr lang="sk-SK" sz="3500" dirty="0"/>
          </a:p>
          <a:p>
            <a:r>
              <a:rPr lang="sk-SK" sz="3500" dirty="0" err="1"/>
              <a:t>Ibcán</a:t>
            </a:r>
            <a:endParaRPr lang="sk-SK" sz="3500" dirty="0"/>
          </a:p>
          <a:p>
            <a:r>
              <a:rPr lang="sk-SK" sz="3500" dirty="0" err="1"/>
              <a:t>Élón</a:t>
            </a:r>
            <a:endParaRPr lang="sk-SK" sz="3500" dirty="0"/>
          </a:p>
          <a:p>
            <a:r>
              <a:rPr lang="sk-SK" sz="3500" dirty="0" err="1"/>
              <a:t>Ábdón</a:t>
            </a:r>
            <a:endParaRPr lang="sk-SK" sz="3500" dirty="0"/>
          </a:p>
          <a:p>
            <a:r>
              <a:rPr lang="sk-SK" sz="3500" dirty="0" err="1"/>
              <a:t>Samson</a:t>
            </a:r>
            <a:r>
              <a:rPr lang="sk-SK" sz="3500" dirty="0"/>
              <a:t> 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71428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400" dirty="0" err="1"/>
              <a:t>Józua</a:t>
            </a:r>
            <a:r>
              <a:rPr lang="sk-SK" sz="4400" dirty="0"/>
              <a:t> 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81193" y="1921566"/>
            <a:ext cx="11029615" cy="4817165"/>
          </a:xfrm>
        </p:spPr>
        <p:txBody>
          <a:bodyPr>
            <a:normAutofit/>
          </a:bodyPr>
          <a:lstStyle/>
          <a:p>
            <a:r>
              <a:rPr lang="sk-SK" sz="3200" dirty="0"/>
              <a:t>Bol nástupcom Mojžiša</a:t>
            </a:r>
          </a:p>
          <a:p>
            <a:r>
              <a:rPr lang="sk-SK" sz="3200" dirty="0"/>
              <a:t>Voviedol Izrael do Kanaánu, sľúbenej zeme Bohom</a:t>
            </a:r>
          </a:p>
          <a:p>
            <a:r>
              <a:rPr lang="sk-SK" sz="3200" dirty="0"/>
              <a:t>Dobili mesto Jericho</a:t>
            </a:r>
          </a:p>
          <a:p>
            <a:r>
              <a:rPr lang="sk-SK" sz="3200" dirty="0"/>
              <a:t>Obsadili a rozdelili si krajinu </a:t>
            </a:r>
            <a:r>
              <a:rPr lang="sk-SK" sz="3200" dirty="0" err="1"/>
              <a:t>Kanaán</a:t>
            </a:r>
            <a:endParaRPr lang="sk-SK" sz="3200" dirty="0"/>
          </a:p>
          <a:p>
            <a:r>
              <a:rPr lang="sk-SK" sz="3200" dirty="0"/>
              <a:t>Dvanásť kmeňov si rozdelilo zem na dvanásť území</a:t>
            </a:r>
          </a:p>
          <a:p>
            <a:r>
              <a:rPr lang="sk-SK" sz="3200" dirty="0"/>
              <a:t>Poslúchal Pána Boha</a:t>
            </a:r>
          </a:p>
          <a:p>
            <a:r>
              <a:rPr lang="sk-SK" sz="3200" dirty="0"/>
              <a:t>Predobraz Pána Ježiša</a:t>
            </a:r>
          </a:p>
        </p:txBody>
      </p:sp>
    </p:spTree>
    <p:extLst>
      <p:ext uri="{BB962C8B-B14F-4D97-AF65-F5344CB8AC3E}">
        <p14:creationId xmlns:p14="http://schemas.microsoft.com/office/powerpoint/2010/main" val="114995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Józue</a:t>
            </a:r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5362" name="Picture 2" descr="http://farnostsuchdol.eu/Jozue.gif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4" t="5971" r="8728"/>
          <a:stretch/>
        </p:blipFill>
        <p:spPr bwMode="auto">
          <a:xfrm>
            <a:off x="4837043" y="795198"/>
            <a:ext cx="2451653" cy="595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029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Po Mojžišovej smrti prehovoril Boh k </a:t>
            </a:r>
            <a:r>
              <a:rPr lang="sk-SK" dirty="0" err="1"/>
              <a:t>Józuovi</a:t>
            </a:r>
            <a:endParaRPr lang="sk-SK" dirty="0"/>
          </a:p>
        </p:txBody>
      </p:sp>
      <p:pic>
        <p:nvPicPr>
          <p:cNvPr id="3" name="Picture 2" descr="http://deti.vira.cz/_d/Mojzis_sam9.gif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3" t="17176" r="2922" b="14499"/>
          <a:stretch/>
        </p:blipFill>
        <p:spPr bwMode="auto">
          <a:xfrm>
            <a:off x="3863752" y="1556792"/>
            <a:ext cx="4367814" cy="499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779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8295" y="4412974"/>
            <a:ext cx="11332513" cy="847153"/>
          </a:xfrm>
        </p:spPr>
        <p:txBody>
          <a:bodyPr>
            <a:normAutofit/>
          </a:bodyPr>
          <a:lstStyle/>
          <a:p>
            <a:r>
              <a:rPr lang="sk-SK" sz="4000" dirty="0"/>
              <a:t>Prechod cez Jordán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278296" y="5260127"/>
            <a:ext cx="11332514" cy="598671"/>
          </a:xfrm>
        </p:spPr>
        <p:txBody>
          <a:bodyPr>
            <a:normAutofit/>
          </a:bodyPr>
          <a:lstStyle/>
          <a:p>
            <a:r>
              <a:rPr lang="sk-SK" sz="2800" dirty="0"/>
              <a:t>Kňazi niesli truhlu zmluvy pred ľudom.</a:t>
            </a:r>
          </a:p>
        </p:txBody>
      </p:sp>
      <p:pic>
        <p:nvPicPr>
          <p:cNvPr id="17410" name="Picture 2" descr="http://www.workersforjesus.com/jos03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" b="2195"/>
          <a:stretch/>
        </p:blipFill>
        <p:spPr bwMode="auto">
          <a:xfrm>
            <a:off x="6476478" y="-49643"/>
            <a:ext cx="5715522" cy="690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30276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a">
  <a:themeElements>
    <a:clrScheme name="Dividenda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a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a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TM03457464[[fn=Dividenda]]</Template>
  <TotalTime>1523</TotalTime>
  <Words>453</Words>
  <Application>Microsoft Office PowerPoint</Application>
  <PresentationFormat>Širokouhlá</PresentationFormat>
  <Paragraphs>118</Paragraphs>
  <Slides>38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38</vt:i4>
      </vt:variant>
    </vt:vector>
  </HeadingPairs>
  <TitlesOfParts>
    <vt:vector size="42" baseType="lpstr">
      <vt:lpstr>Arial</vt:lpstr>
      <vt:lpstr>Gill Sans MT</vt:lpstr>
      <vt:lpstr>Wingdings 2</vt:lpstr>
      <vt:lpstr>Dividenda</vt:lpstr>
      <vt:lpstr>Sudcovia Izraela</vt:lpstr>
      <vt:lpstr>Autorita </vt:lpstr>
      <vt:lpstr>Autority</vt:lpstr>
      <vt:lpstr>Sudcovia</vt:lpstr>
      <vt:lpstr>Sudcovia</vt:lpstr>
      <vt:lpstr>Józua </vt:lpstr>
      <vt:lpstr>Józue</vt:lpstr>
      <vt:lpstr>Po Mojžišovej smrti prehovoril Boh k Józuovi</vt:lpstr>
      <vt:lpstr>Prechod cez Jordán</vt:lpstr>
      <vt:lpstr>Prezentácia programu PowerPoint</vt:lpstr>
      <vt:lpstr>V Gilgále</vt:lpstr>
      <vt:lpstr>Jericho</vt:lpstr>
      <vt:lpstr>Jericho</vt:lpstr>
      <vt:lpstr>Jericho</vt:lpstr>
      <vt:lpstr>Prezentácia programu PowerPoint</vt:lpstr>
      <vt:lpstr>Prezentácia programu PowerPoint</vt:lpstr>
      <vt:lpstr>Gideon</vt:lpstr>
      <vt:lpstr>Prezentácia programu PowerPoint</vt:lpstr>
      <vt:lpstr>Prezentácia programu PowerPoint</vt:lpstr>
      <vt:lpstr>Keď Midjánci odišli, tak Izraelom nezostalo nič na jedenie Aký hrozný nepriateľ…</vt:lpstr>
      <vt:lpstr>Kresťan má tiež nepriateľa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Samson</vt:lpstr>
      <vt:lpstr>Obranca</vt:lpstr>
      <vt:lpstr>sklamal</vt:lpstr>
      <vt:lpstr>Dostali ho</vt:lpstr>
      <vt:lpstr>trpel</vt:lpstr>
      <vt:lpstr>Pomstil sa</vt:lpstr>
      <vt:lpstr>Zjavenie jána  3, 19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Sudcovia Izraela</dc:title>
  <dc:creator>Marián Grega</dc:creator>
  <cp:lastModifiedBy>Marián Grega</cp:lastModifiedBy>
  <cp:revision>17</cp:revision>
  <dcterms:created xsi:type="dcterms:W3CDTF">2016-11-22T20:26:38Z</dcterms:created>
  <dcterms:modified xsi:type="dcterms:W3CDTF">2016-11-23T21:49:40Z</dcterms:modified>
</cp:coreProperties>
</file>