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0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46" autoAdjust="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6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5C6AAF4-ACA7-448B-B6D0-1897B306012F}" type="datetimeFigureOut">
              <a:rPr lang="cs-CZ" smtClean="0"/>
              <a:pPr/>
              <a:t>11.06.2019</a:t>
            </a:fld>
            <a:endParaRPr lang="cs-CZ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56FE56-3774-45BD-9BEE-53AF72370E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1785926"/>
            <a:ext cx="8267728" cy="4289860"/>
          </a:xfrm>
        </p:spPr>
        <p:txBody>
          <a:bodyPr/>
          <a:lstStyle/>
          <a:p>
            <a:r>
              <a:rPr lang="sk-SK" dirty="0"/>
              <a:t>Podnety prijaté k materiálu </a:t>
            </a:r>
            <a:br>
              <a:rPr lang="sk-SK" dirty="0"/>
            </a:br>
            <a:r>
              <a:rPr lang="sk-SK" dirty="0"/>
              <a:t>VÍZIA ECAV 2020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k-SK" dirty="0"/>
              <a:t>Spracovala: Jana </a:t>
            </a:r>
            <a:r>
              <a:rPr lang="sk-SK" dirty="0" err="1"/>
              <a:t>Nunvářová</a:t>
            </a:r>
            <a:endParaRPr lang="sk-SK" dirty="0"/>
          </a:p>
          <a:p>
            <a:pPr algn="r"/>
            <a:r>
              <a:rPr lang="sk-SK" dirty="0"/>
              <a:t>tlačová tajomníčka ECAV</a:t>
            </a:r>
            <a:endParaRPr lang="cs-CZ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7. </a:t>
            </a:r>
            <a:r>
              <a:rPr lang="sk-SK" dirty="0" err="1"/>
              <a:t>diakonia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vytváranie </a:t>
            </a:r>
            <a:r>
              <a:rPr lang="sk-SK" dirty="0" err="1"/>
              <a:t>diakonických</a:t>
            </a:r>
            <a:r>
              <a:rPr lang="sk-SK" dirty="0"/>
              <a:t> skupiniek s príslušnou službou,</a:t>
            </a:r>
          </a:p>
          <a:p>
            <a:r>
              <a:rPr lang="sk-SK" dirty="0"/>
              <a:t>organizovať bazáre oblečenia, hračiek,</a:t>
            </a:r>
          </a:p>
          <a:p>
            <a:r>
              <a:rPr lang="sk-SK" dirty="0"/>
              <a:t>venovať sa aj chorým v nemocnici, bezdomovcom či väzňom,</a:t>
            </a:r>
          </a:p>
          <a:p>
            <a:r>
              <a:rPr lang="sk-SK" dirty="0"/>
              <a:t>využiť viac absolventov, ktorí vyštudovali program </a:t>
            </a:r>
            <a:r>
              <a:rPr lang="sk-SK" dirty="0" err="1"/>
              <a:t>diakonia</a:t>
            </a:r>
            <a:r>
              <a:rPr lang="sk-SK" dirty="0"/>
              <a:t> na EBF- aj ako pomocníkov zborovým farárom,</a:t>
            </a:r>
          </a:p>
          <a:p>
            <a:r>
              <a:rPr lang="sk-SK" dirty="0"/>
              <a:t>vytvoriť nemocničné kaplánske miesta,</a:t>
            </a:r>
          </a:p>
          <a:p>
            <a:r>
              <a:rPr lang="sk-SK" dirty="0"/>
              <a:t>diakonov zapojiť do práce na dedinách- služba ucha- duchovná pozornosť, podpora a spoločné modlitby,</a:t>
            </a:r>
          </a:p>
          <a:p>
            <a:r>
              <a:rPr lang="sk-SK" dirty="0"/>
              <a:t>podporovať spoločné aktivity katolíckej Charity a evanjelickej </a:t>
            </a:r>
            <a:r>
              <a:rPr lang="sk-SK" dirty="0" err="1"/>
              <a:t>Diakonie</a:t>
            </a:r>
            <a:r>
              <a:rPr lang="sk-SK" dirty="0"/>
              <a:t>,</a:t>
            </a:r>
          </a:p>
          <a:p>
            <a:r>
              <a:rPr lang="sk-SK" dirty="0"/>
              <a:t>projekt „Adoptuj si svojho bezdomovca“,</a:t>
            </a:r>
          </a:p>
          <a:p>
            <a:r>
              <a:rPr lang="sk-SK" dirty="0"/>
              <a:t>prepojiť spoluprácu s občianskym prostredím, cirkvami, NO.</a:t>
            </a:r>
            <a:endParaRPr lang="cs-CZ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8. spravodlivosť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celocirkevná</a:t>
            </a:r>
            <a:r>
              <a:rPr lang="sk-SK" dirty="0"/>
              <a:t> diskusia o nových volebných pravidlách,</a:t>
            </a:r>
          </a:p>
          <a:p>
            <a:r>
              <a:rPr lang="sk-SK" dirty="0"/>
              <a:t>do funkcií osloviť odborníkov,</a:t>
            </a:r>
          </a:p>
          <a:p>
            <a:r>
              <a:rPr lang="sk-SK" dirty="0"/>
              <a:t>nekumulovať funkcie- výkonné a kontrolné,</a:t>
            </a:r>
          </a:p>
          <a:p>
            <a:r>
              <a:rPr lang="sk-SK" dirty="0"/>
              <a:t>vytvoriť dotazník v rámci ECAV- pre farárov- aby sme poznali ich potreby,</a:t>
            </a:r>
          </a:p>
          <a:p>
            <a:r>
              <a:rPr lang="sk-SK" dirty="0"/>
              <a:t>transparentnosť všetkých finančných operácií.</a:t>
            </a:r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9. médiá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dirty="0"/>
              <a:t>neovplyvňovať médiá na svoje ciele,</a:t>
            </a:r>
          </a:p>
          <a:p>
            <a:r>
              <a:rPr lang="sk-SK" dirty="0"/>
              <a:t>priestor na vyjadrenie pre všetkých, najmä vyjadrenia cirkevných predstaviteľov k celospoločenským otázkam,</a:t>
            </a:r>
          </a:p>
          <a:p>
            <a:r>
              <a:rPr lang="sk-SK" dirty="0"/>
              <a:t>publikovať overené a biblické informácie,</a:t>
            </a:r>
          </a:p>
          <a:p>
            <a:r>
              <a:rPr lang="sk-SK" dirty="0"/>
              <a:t>pripraviť integrovanú aplikáciu pre mobily: zamyslenie, spevník (</a:t>
            </a:r>
            <a:r>
              <a:rPr lang="sk-SK" dirty="0" err="1"/>
              <a:t>funebrál</a:t>
            </a:r>
            <a:r>
              <a:rPr lang="sk-SK" dirty="0"/>
              <a:t>, mládežnícky, detský, pašie), Biblia (malý katechizmus),</a:t>
            </a:r>
          </a:p>
          <a:p>
            <a:r>
              <a:rPr lang="sk-SK" dirty="0"/>
              <a:t>vytvoriť </a:t>
            </a:r>
            <a:r>
              <a:rPr lang="sk-SK" dirty="0" err="1"/>
              <a:t>videokanál</a:t>
            </a:r>
            <a:r>
              <a:rPr lang="sk-SK" dirty="0"/>
              <a:t> na prezentáciu cirkvi,</a:t>
            </a:r>
          </a:p>
          <a:p>
            <a:r>
              <a:rPr lang="sk-SK" dirty="0"/>
              <a:t>kniha odpovedí na svetonázorové otázky- na web,</a:t>
            </a:r>
          </a:p>
          <a:p>
            <a:r>
              <a:rPr lang="sk-SK" dirty="0"/>
              <a:t>témy v médiách postavené na Božom Slove,</a:t>
            </a:r>
          </a:p>
          <a:p>
            <a:r>
              <a:rPr lang="sk-SK" dirty="0"/>
              <a:t>telefonická dostupnosť- nahlásiť sa na telefonický rozhovor so seniorom, biskupom a pod.,</a:t>
            </a:r>
          </a:p>
          <a:p>
            <a:r>
              <a:rPr lang="sk-SK" dirty="0"/>
              <a:t>pastierske listy aj vo forme </a:t>
            </a:r>
            <a:r>
              <a:rPr lang="sk-SK" dirty="0" err="1"/>
              <a:t>videoblogov</a:t>
            </a:r>
            <a:r>
              <a:rPr lang="sk-SK" dirty="0"/>
              <a:t>,</a:t>
            </a:r>
          </a:p>
          <a:p>
            <a:r>
              <a:rPr lang="sk-SK" dirty="0"/>
              <a:t>podpora mladých </a:t>
            </a:r>
            <a:r>
              <a:rPr lang="sk-SK" dirty="0" err="1"/>
              <a:t>videoblogerov</a:t>
            </a:r>
            <a:r>
              <a:rPr lang="sk-SK" dirty="0"/>
              <a:t>,</a:t>
            </a:r>
          </a:p>
          <a:p>
            <a:r>
              <a:rPr lang="sk-SK" dirty="0"/>
              <a:t>hry a aktivity pre dorast portál s kvalitne nahranou cirkevnou hudbou,</a:t>
            </a:r>
          </a:p>
          <a:p>
            <a:r>
              <a:rPr lang="sk-SK" dirty="0"/>
              <a:t>školenie pre členov CZ vydávajúcich zborový časopis, spravujúcich internetovú stránku a iných mediálnych výstupov,</a:t>
            </a:r>
          </a:p>
          <a:p>
            <a:r>
              <a:rPr lang="cs-CZ" dirty="0"/>
              <a:t>rozhlasové SB </a:t>
            </a:r>
            <a:r>
              <a:rPr lang="cs-CZ" dirty="0" err="1"/>
              <a:t>sú</a:t>
            </a:r>
            <a:r>
              <a:rPr lang="cs-CZ" dirty="0"/>
              <a:t> často trápením </a:t>
            </a:r>
            <a:r>
              <a:rPr lang="cs-CZ" dirty="0" err="1"/>
              <a:t>zo</a:t>
            </a:r>
            <a:r>
              <a:rPr lang="cs-CZ" dirty="0"/>
              <a:t> </a:t>
            </a:r>
            <a:r>
              <a:rPr lang="cs-CZ" dirty="0" err="1"/>
              <a:t>zlej</a:t>
            </a:r>
            <a:r>
              <a:rPr lang="cs-CZ" dirty="0"/>
              <a:t> akustiky, </a:t>
            </a:r>
            <a:r>
              <a:rPr lang="cs-CZ" dirty="0" err="1"/>
              <a:t>so</a:t>
            </a:r>
            <a:r>
              <a:rPr lang="cs-CZ" dirty="0"/>
              <a:t> zlým </a:t>
            </a:r>
            <a:r>
              <a:rPr lang="cs-CZ" dirty="0" err="1"/>
              <a:t>organom</a:t>
            </a:r>
            <a:r>
              <a:rPr lang="cs-CZ" dirty="0"/>
              <a:t>, slabým </a:t>
            </a:r>
            <a:r>
              <a:rPr lang="cs-CZ" dirty="0" err="1"/>
              <a:t>kantorom</a:t>
            </a:r>
            <a:r>
              <a:rPr lang="cs-CZ" dirty="0"/>
              <a:t>..... </a:t>
            </a:r>
            <a:r>
              <a:rPr lang="cs-CZ" dirty="0" err="1"/>
              <a:t>Nemali</a:t>
            </a:r>
            <a:r>
              <a:rPr lang="cs-CZ" dirty="0"/>
              <a:t> by </a:t>
            </a:r>
            <a:r>
              <a:rPr lang="cs-CZ" dirty="0" err="1"/>
              <a:t>sme</a:t>
            </a:r>
            <a:r>
              <a:rPr lang="cs-CZ" dirty="0"/>
              <a:t> mať stanovené </a:t>
            </a:r>
            <a:r>
              <a:rPr lang="cs-CZ" dirty="0" err="1"/>
              <a:t>vyhovujúce</a:t>
            </a:r>
            <a:r>
              <a:rPr lang="cs-CZ" dirty="0"/>
              <a:t> </a:t>
            </a:r>
            <a:r>
              <a:rPr lang="cs-CZ" dirty="0" err="1"/>
              <a:t>prenosové</a:t>
            </a:r>
            <a:r>
              <a:rPr lang="cs-CZ" dirty="0"/>
              <a:t> </a:t>
            </a:r>
            <a:r>
              <a:rPr lang="cs-CZ" dirty="0" err="1"/>
              <a:t>miesta</a:t>
            </a:r>
            <a:r>
              <a:rPr lang="cs-CZ" dirty="0"/>
              <a:t> (akustika, organ), kde by </a:t>
            </a:r>
            <a:r>
              <a:rPr lang="cs-CZ" dirty="0" err="1"/>
              <a:t>sa</a:t>
            </a:r>
            <a:r>
              <a:rPr lang="cs-CZ" dirty="0"/>
              <a:t> mohli </a:t>
            </a:r>
            <a:r>
              <a:rPr lang="cs-CZ" dirty="0" err="1"/>
              <a:t>farári</a:t>
            </a:r>
            <a:r>
              <a:rPr lang="cs-CZ" dirty="0"/>
              <a:t> </a:t>
            </a:r>
            <a:r>
              <a:rPr lang="cs-CZ" dirty="0" err="1"/>
              <a:t>striedať</a:t>
            </a:r>
            <a:r>
              <a:rPr lang="cs-CZ" dirty="0"/>
              <a:t>? 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10. samostatnosť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vytvoriť pracovnú skupinu riešiacu odluku cirkvi od štátu,</a:t>
            </a:r>
          </a:p>
          <a:p>
            <a:r>
              <a:rPr lang="sk-SK" dirty="0"/>
              <a:t>povzbudiť cirkevníkov k odovzdávaniu desiatkov,</a:t>
            </a:r>
          </a:p>
          <a:p>
            <a:r>
              <a:rPr lang="sk-SK" dirty="0"/>
              <a:t>samostatnosť nie je dobré rozhodnutie- ľudia nebudú vládať platiť svoju cirkev.</a:t>
            </a:r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11. Životné prostredie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nenechávať túto tému na poslednom mieste,</a:t>
            </a:r>
          </a:p>
          <a:p>
            <a:r>
              <a:rPr lang="sk-SK" dirty="0"/>
              <a:t>mala by tu patriť aj ochrana nenarodených detí či ťažko chorých ľudí,</a:t>
            </a:r>
          </a:p>
          <a:p>
            <a:r>
              <a:rPr lang="sk-SK" dirty="0"/>
              <a:t>zber odpadu vo svojom okolí- napr. počas zborového dňa,</a:t>
            </a:r>
          </a:p>
          <a:p>
            <a:r>
              <a:rPr lang="sk-SK" dirty="0"/>
              <a:t>sadenie stromčekov na cirkevných pozemkoch,</a:t>
            </a:r>
          </a:p>
          <a:p>
            <a:r>
              <a:rPr lang="sk-SK" dirty="0"/>
              <a:t>iniciovať výzvy- zapojenie sa do mobility, deň bez plastov a pod.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POSTREHY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1. modlitba- pred SB,</a:t>
            </a:r>
          </a:p>
          <a:p>
            <a:r>
              <a:rPr lang="sk-SK" dirty="0"/>
              <a:t>2. aktivita- pohnúť sa z miesta,</a:t>
            </a:r>
          </a:p>
          <a:p>
            <a:r>
              <a:rPr lang="sk-SK" dirty="0"/>
              <a:t>3. kvalita- dať si záležať na tom, čo konáme,</a:t>
            </a:r>
          </a:p>
          <a:p>
            <a:r>
              <a:rPr lang="sk-SK" dirty="0"/>
              <a:t>4. kvantita- život sa pohne správnym smerom.</a:t>
            </a:r>
          </a:p>
          <a:p>
            <a:endParaRPr lang="sk-SK" dirty="0"/>
          </a:p>
          <a:p>
            <a:r>
              <a:rPr lang="sk-SK" dirty="0"/>
              <a:t>Určime si priority, nedá sa venovať hneď všetkému</a:t>
            </a:r>
          </a:p>
          <a:p>
            <a:endParaRPr lang="sk-SK" dirty="0"/>
          </a:p>
          <a:p>
            <a:pPr>
              <a:buNone/>
            </a:pPr>
            <a:r>
              <a:rPr lang="sk-SK" dirty="0"/>
              <a:t>EKUMÉNA- úsilie o zmierenie a jednotu medzi kresťanmi</a:t>
            </a:r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7F0DDB-A97F-4523-9834-F9F5182D5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pár slov k vypracovanému dokumentu</a:t>
            </a:r>
            <a:endParaRPr lang="sk-SK" dirty="0"/>
          </a:p>
        </p:txBody>
      </p:sp>
      <p:sp>
        <p:nvSpPr>
          <p:cNvPr id="7" name="Obdĺžnik 6">
            <a:extLst>
              <a:ext uri="{FF2B5EF4-FFF2-40B4-BE49-F238E27FC236}">
                <a16:creationId xmlns:a16="http://schemas.microsoft.com/office/drawing/2014/main" id="{1A11C70F-9F67-4839-9459-E06B6350C26D}"/>
              </a:ext>
            </a:extLst>
          </p:cNvPr>
          <p:cNvSpPr/>
          <p:nvPr/>
        </p:nvSpPr>
        <p:spPr>
          <a:xfrm>
            <a:off x="323528" y="1365400"/>
            <a:ext cx="4248472" cy="1857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Vízia bol všeobecný dokument, predostretý širokej evanjelickej verejnosti, ktorý načrtol oblasti, v ktorých by sa mala ECAV, resp. jej členovia, angažovať. Ako by to mali robiť, teda stratégia naplnenia týchto cieľov, zostala zamlčaná. Možno úmyselne. </a:t>
            </a:r>
            <a:endParaRPr lang="sk-SK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bdĺžnik 7">
            <a:extLst>
              <a:ext uri="{FF2B5EF4-FFF2-40B4-BE49-F238E27FC236}">
                <a16:creationId xmlns:a16="http://schemas.microsoft.com/office/drawing/2014/main" id="{E8874809-4C86-47E4-A2DD-08C20554D18C}"/>
              </a:ext>
            </a:extLst>
          </p:cNvPr>
          <p:cNvSpPr/>
          <p:nvPr/>
        </p:nvSpPr>
        <p:spPr>
          <a:xfrm>
            <a:off x="288505" y="3429000"/>
            <a:ext cx="42484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Veriaci, ktorí na dokument zareagovali ponúkli pozitívnu spätnú väzbu, našli sa však aj negatívne. Vo všeobecnosti však môžem tvrdiť, že vo svojich reakciách ponúkli strategické riešenia jednotlivých bodov vízie.</a:t>
            </a:r>
            <a:endParaRPr lang="sk-SK" dirty="0"/>
          </a:p>
        </p:txBody>
      </p:sp>
      <p:sp>
        <p:nvSpPr>
          <p:cNvPr id="9" name="Obdĺžnik 8">
            <a:extLst>
              <a:ext uri="{FF2B5EF4-FFF2-40B4-BE49-F238E27FC236}">
                <a16:creationId xmlns:a16="http://schemas.microsoft.com/office/drawing/2014/main" id="{12CE2FAD-A65B-4B8B-A866-B103FB43598B}"/>
              </a:ext>
            </a:extLst>
          </p:cNvPr>
          <p:cNvSpPr/>
          <p:nvPr/>
        </p:nvSpPr>
        <p:spPr>
          <a:xfrm>
            <a:off x="4536977" y="1365400"/>
            <a:ext cx="40542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Práve tieto návrhy sa stali súčasťou spracovaného dokumentu. Niektoré si protirečia, iné sa dopĺňajú, niektoré sú notoricky známe, iné majú v sebe zaujímavý kus inovatívnosti. Niektoré sa opakovali vo viacerých mailoch, ďalšie stáli v opozícii. Všetky sú však hodné našej pozornosti.</a:t>
            </a:r>
            <a:endParaRPr lang="sk-SK" dirty="0"/>
          </a:p>
        </p:txBody>
      </p:sp>
      <p:sp>
        <p:nvSpPr>
          <p:cNvPr id="10" name="Obdĺžnik 9">
            <a:extLst>
              <a:ext uri="{FF2B5EF4-FFF2-40B4-BE49-F238E27FC236}">
                <a16:creationId xmlns:a16="http://schemas.microsoft.com/office/drawing/2014/main" id="{33457686-A0F0-42D3-8F1A-894295A34685}"/>
              </a:ext>
            </a:extLst>
          </p:cNvPr>
          <p:cNvSpPr/>
          <p:nvPr/>
        </p:nvSpPr>
        <p:spPr>
          <a:xfrm>
            <a:off x="4541417" y="3974030"/>
            <a:ext cx="4103312" cy="252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Zvážte prosím budúcnosť tohto dokumentu. Veriaci by si ho podľa mňa zaslúžili vidieť, prípadne dozvedieť sa aj stanovisko synody k jednotlivým námetom. Aj keď mnohé sú na dlhú debatu.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k-SK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Jana </a:t>
            </a:r>
            <a:r>
              <a:rPr lang="sk-SK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Nunvářová</a:t>
            </a:r>
            <a:endParaRPr lang="sk-SK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3376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Reformácia a augsburské vyznanie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reformácia</a:t>
            </a:r>
            <a:r>
              <a:rPr lang="cs-CZ" dirty="0"/>
              <a:t> iniciovaná </a:t>
            </a:r>
            <a:r>
              <a:rPr lang="cs-CZ" dirty="0" err="1"/>
              <a:t>Martinom</a:t>
            </a:r>
            <a:r>
              <a:rPr lang="cs-CZ" dirty="0"/>
              <a:t> </a:t>
            </a:r>
            <a:r>
              <a:rPr lang="cs-CZ" dirty="0" err="1"/>
              <a:t>Lutherom</a:t>
            </a:r>
            <a:r>
              <a:rPr lang="cs-CZ" dirty="0"/>
              <a:t> je trvalým </a:t>
            </a:r>
            <a:r>
              <a:rPr lang="cs-CZ" dirty="0" err="1"/>
              <a:t>podnetom</a:t>
            </a:r>
            <a:r>
              <a:rPr lang="cs-CZ" dirty="0"/>
              <a:t> k reformám a k </a:t>
            </a:r>
            <a:r>
              <a:rPr lang="cs-CZ" dirty="0" err="1"/>
              <a:t>ozdravovaniu</a:t>
            </a:r>
            <a:r>
              <a:rPr lang="cs-CZ" dirty="0"/>
              <a:t>.</a:t>
            </a:r>
          </a:p>
          <a:p>
            <a:r>
              <a:rPr lang="cs-CZ" dirty="0"/>
              <a:t>Augsburské </a:t>
            </a:r>
            <a:r>
              <a:rPr lang="cs-CZ" dirty="0" err="1"/>
              <a:t>vyznanie</a:t>
            </a:r>
            <a:r>
              <a:rPr lang="cs-CZ" dirty="0"/>
              <a:t> </a:t>
            </a:r>
            <a:r>
              <a:rPr lang="cs-CZ" dirty="0" err="1"/>
              <a:t>viery</a:t>
            </a:r>
            <a:r>
              <a:rPr lang="cs-CZ" dirty="0"/>
              <a:t> je </a:t>
            </a:r>
            <a:r>
              <a:rPr lang="cs-CZ" dirty="0" err="1"/>
              <a:t>pre</a:t>
            </a:r>
            <a:r>
              <a:rPr lang="cs-CZ" dirty="0"/>
              <a:t> nás </a:t>
            </a:r>
            <a:r>
              <a:rPr lang="cs-CZ" dirty="0" err="1"/>
              <a:t>vyjadrením</a:t>
            </a:r>
            <a:r>
              <a:rPr lang="cs-CZ" dirty="0"/>
              <a:t> </a:t>
            </a:r>
            <a:r>
              <a:rPr lang="cs-CZ" dirty="0" err="1"/>
              <a:t>našej</a:t>
            </a:r>
            <a:r>
              <a:rPr lang="cs-CZ" dirty="0"/>
              <a:t> identity a </a:t>
            </a:r>
            <a:r>
              <a:rPr lang="cs-CZ" dirty="0" err="1"/>
              <a:t>prostriedkom</a:t>
            </a:r>
            <a:r>
              <a:rPr lang="cs-CZ" dirty="0"/>
              <a:t> </a:t>
            </a:r>
            <a:r>
              <a:rPr lang="cs-CZ" dirty="0" err="1"/>
              <a:t>pochopenia</a:t>
            </a:r>
            <a:r>
              <a:rPr lang="cs-CZ" dirty="0"/>
              <a:t> odkazu Písma.</a:t>
            </a:r>
          </a:p>
          <a:p>
            <a:r>
              <a:rPr lang="sk-SK" dirty="0"/>
              <a:t>keď </a:t>
            </a:r>
            <a:r>
              <a:rPr lang="sk-SK" dirty="0" err="1"/>
              <a:t>Luther</a:t>
            </a:r>
            <a:r>
              <a:rPr lang="sk-SK" dirty="0"/>
              <a:t> pochopil, že treba cirkev zreformovať, napísal svojich 95 téz- podľa nich celý život konal a neustal.</a:t>
            </a:r>
            <a:endParaRPr lang="cs-CZ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1. PRÍKLAD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/>
              <a:t>posilniť vzájomnú komunikáciu vo vnútri cirkvi,</a:t>
            </a:r>
          </a:p>
          <a:p>
            <a:r>
              <a:rPr lang="sk-SK" dirty="0"/>
              <a:t>diskutovať a zodpovedať všetky otázky,</a:t>
            </a:r>
          </a:p>
          <a:p>
            <a:r>
              <a:rPr lang="sk-SK" dirty="0"/>
              <a:t> verejne odsúdiť lož, polopravdu alebo ohováranie,</a:t>
            </a:r>
          </a:p>
          <a:p>
            <a:r>
              <a:rPr lang="sk-SK" dirty="0"/>
              <a:t>veriaci musia byť príkladom pre všetkých,</a:t>
            </a:r>
          </a:p>
          <a:p>
            <a:r>
              <a:rPr lang="sk-SK" dirty="0"/>
              <a:t>zanechať boj s ASLOZ a sústrediť sa na Božie deti</a:t>
            </a:r>
          </a:p>
          <a:p>
            <a:r>
              <a:rPr lang="sk-SK" dirty="0"/>
              <a:t>zverejňovať výsledky súdnych sporov,</a:t>
            </a:r>
          </a:p>
          <a:p>
            <a:r>
              <a:rPr lang="sk-SK" dirty="0"/>
              <a:t>spoločne sa modliť za cirkev,</a:t>
            </a:r>
          </a:p>
          <a:p>
            <a:r>
              <a:rPr lang="sk-SK" dirty="0"/>
              <a:t>vyhlásiť „deň pokánia“- odpustiť si navzájom, napr. aj pri osobnej spovedi,</a:t>
            </a:r>
          </a:p>
          <a:p>
            <a:r>
              <a:rPr lang="sk-SK" dirty="0"/>
              <a:t>vedenie pravidelných modlitieb- za uzdravenie vzťahov,</a:t>
            </a:r>
          </a:p>
          <a:p>
            <a:r>
              <a:rPr lang="sk-SK" dirty="0"/>
              <a:t>vytvoriť „sieť horlivcov“ napr. cez maily či stretnutia- povzbudzovať a usmerňovať sa navzájom.</a:t>
            </a:r>
          </a:p>
          <a:p>
            <a:endParaRPr lang="sk-SK" dirty="0"/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2. Smerom dnu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k-SK" dirty="0"/>
              <a:t>zamerať sa na prácu a programy pre rodiny, športovo-duchovné aktivity, poznávacie aktivity, zborové dni,</a:t>
            </a:r>
          </a:p>
          <a:p>
            <a:r>
              <a:rPr lang="sk-SK" dirty="0"/>
              <a:t>zdieľať vieru v rodinnom živote a podporovať manželský a rodinný kresťanský život,</a:t>
            </a:r>
          </a:p>
          <a:p>
            <a:r>
              <a:rPr lang="sk-SK" dirty="0"/>
              <a:t>pripraviť manuál ako viesť deti k službe seniorom,</a:t>
            </a:r>
          </a:p>
          <a:p>
            <a:r>
              <a:rPr lang="sk-SK" dirty="0"/>
              <a:t>definovať pojmy a zaujať stanovisko: fašisti, homosexuál, smilstvo,</a:t>
            </a:r>
          </a:p>
          <a:p>
            <a:r>
              <a:rPr lang="sk-SK" dirty="0"/>
              <a:t>zjednodušiť liturgiu na SB napríklad aj zredukovaním liturgického spevu a priblížiť ju viac ľuďom v 21. storočí, forma má slúžiť zvesti Slova a nie sebe samej,</a:t>
            </a:r>
          </a:p>
          <a:p>
            <a:r>
              <a:rPr lang="sk-SK" dirty="0"/>
              <a:t>konfirmácia by mala byť smerovaná viac na vieru a nie na poučky,</a:t>
            </a:r>
          </a:p>
          <a:p>
            <a:r>
              <a:rPr lang="sk-SK" dirty="0"/>
              <a:t>ohlasovať a radostne očakávať včasný príchod Spasiteľa,</a:t>
            </a:r>
          </a:p>
          <a:p>
            <a:r>
              <a:rPr lang="sk-SK" dirty="0"/>
              <a:t>podporovať, prijímať a žehnať spoločenstvám, ktorým môže byť kostolom obývačka, park alebo kaviareň,</a:t>
            </a:r>
          </a:p>
          <a:p>
            <a:r>
              <a:rPr lang="sk-SK" dirty="0"/>
              <a:t>pri Večeri Pánovej klásť dôraz na prítomnosť Ježiša Krista vo sviatosti,</a:t>
            </a:r>
          </a:p>
          <a:p>
            <a:r>
              <a:rPr lang="sk-SK" dirty="0"/>
              <a:t>každý kandidát duchovnej služby nech je priradený k niektorému CZ v Bratislave, za účelom praxe v cirkevnom spoločenstve,</a:t>
            </a:r>
          </a:p>
          <a:p>
            <a:r>
              <a:rPr lang="sk-SK" dirty="0"/>
              <a:t>podchytiť talenty vo svojich radoch a využívať ich pri SB,</a:t>
            </a:r>
          </a:p>
          <a:p>
            <a:r>
              <a:rPr lang="sk-SK" dirty="0"/>
              <a:t>prilákať ľudí do chrámu a klásť dôraz na výchovu detí v kresťanskej viere,</a:t>
            </a:r>
          </a:p>
          <a:p>
            <a:r>
              <a:rPr lang="sk-SK" dirty="0"/>
              <a:t>rozvíjať podujatia na budovanie úprimných neformálnych vzťahov,</a:t>
            </a:r>
          </a:p>
          <a:p>
            <a:r>
              <a:rPr lang="sk-SK" dirty="0"/>
              <a:t>každý zbor by mal vedieť ponúknuť svoje aktivity aj iným.</a:t>
            </a:r>
          </a:p>
          <a:p>
            <a:r>
              <a:rPr lang="cs-CZ" dirty="0"/>
              <a:t>sobáš mimo </a:t>
            </a:r>
            <a:r>
              <a:rPr lang="cs-CZ" dirty="0" err="1"/>
              <a:t>kostol</a:t>
            </a:r>
            <a:r>
              <a:rPr lang="cs-CZ" dirty="0"/>
              <a:t>- </a:t>
            </a:r>
            <a:r>
              <a:rPr lang="cs-CZ" dirty="0" err="1"/>
              <a:t>schválenie</a:t>
            </a:r>
            <a:r>
              <a:rPr lang="cs-CZ" dirty="0"/>
              <a:t> </a:t>
            </a:r>
            <a:r>
              <a:rPr lang="cs-CZ" dirty="0" err="1"/>
              <a:t>seniorom</a:t>
            </a:r>
            <a:r>
              <a:rPr lang="cs-CZ" dirty="0"/>
              <a:t>, biskupským </a:t>
            </a:r>
            <a:r>
              <a:rPr lang="cs-CZ" dirty="0" err="1"/>
              <a:t>úradom</a:t>
            </a:r>
            <a:r>
              <a:rPr lang="cs-CZ" dirty="0"/>
              <a:t>...</a:t>
            </a:r>
            <a:r>
              <a:rPr lang="cs-CZ"/>
              <a:t> ,</a:t>
            </a:r>
            <a:endParaRPr lang="cs-CZ" dirty="0"/>
          </a:p>
          <a:p>
            <a:r>
              <a:rPr lang="cs-CZ"/>
              <a:t>začiatok diskusie k novému spevníku-  </a:t>
            </a:r>
            <a:r>
              <a:rPr lang="cs-CZ" dirty="0" err="1"/>
              <a:t>zjednotenie</a:t>
            </a:r>
            <a:r>
              <a:rPr lang="cs-CZ" dirty="0"/>
              <a:t> </a:t>
            </a:r>
            <a:r>
              <a:rPr lang="cs-CZ" dirty="0" err="1"/>
              <a:t>opráv</a:t>
            </a:r>
            <a:r>
              <a:rPr lang="cs-CZ" dirty="0"/>
              <a:t> v </a:t>
            </a:r>
            <a:r>
              <a:rPr lang="cs-CZ" dirty="0" err="1"/>
              <a:t>spevníku</a:t>
            </a:r>
            <a:r>
              <a:rPr lang="cs-CZ" dirty="0"/>
              <a:t> vydaného v r</a:t>
            </a:r>
            <a:r>
              <a:rPr lang="cs-CZ"/>
              <a:t>. 2015, </a:t>
            </a:r>
            <a:r>
              <a:rPr lang="cs-CZ" dirty="0"/>
              <a:t>nové </a:t>
            </a:r>
            <a:r>
              <a:rPr lang="cs-CZ" dirty="0" err="1"/>
              <a:t>piesne</a:t>
            </a:r>
            <a:r>
              <a:rPr lang="cs-CZ" dirty="0"/>
              <a:t>, </a:t>
            </a:r>
            <a:r>
              <a:rPr lang="cs-CZ" dirty="0" err="1"/>
              <a:t>piesne</a:t>
            </a:r>
            <a:r>
              <a:rPr lang="cs-CZ" dirty="0"/>
              <a:t> </a:t>
            </a:r>
            <a:r>
              <a:rPr lang="cs-CZ" err="1"/>
              <a:t>mládežníckeho</a:t>
            </a:r>
            <a:r>
              <a:rPr lang="cs-CZ"/>
              <a:t> charakteru, piesne </a:t>
            </a:r>
            <a:r>
              <a:rPr lang="cs-CZ" dirty="0"/>
              <a:t>v </a:t>
            </a:r>
            <a:r>
              <a:rPr lang="cs-CZ" err="1"/>
              <a:t>iných</a:t>
            </a:r>
            <a:r>
              <a:rPr lang="cs-CZ"/>
              <a:t> jazykoch a praktické </a:t>
            </a:r>
            <a:r>
              <a:rPr lang="cs-CZ" err="1"/>
              <a:t>číslovanie</a:t>
            </a:r>
            <a:r>
              <a:rPr lang="cs-CZ"/>
              <a:t> spevníka- číslovanie </a:t>
            </a:r>
            <a:r>
              <a:rPr lang="cs-CZ" dirty="0" err="1"/>
              <a:t>všetkého</a:t>
            </a:r>
            <a:r>
              <a:rPr lang="cs-CZ" dirty="0"/>
              <a:t>, </a:t>
            </a:r>
            <a:r>
              <a:rPr lang="cs-CZ" err="1"/>
              <a:t>vrátane</a:t>
            </a:r>
            <a:r>
              <a:rPr lang="cs-CZ"/>
              <a:t> liturgie,</a:t>
            </a:r>
          </a:p>
          <a:p>
            <a:r>
              <a:rPr lang="cs-CZ"/>
              <a:t>Otvorme ústa kantorom- žalm patrí ľuďom, preto by malo byť umožnené spievať žalm aj kantorovi. </a:t>
            </a:r>
            <a:r>
              <a:rPr lang="cs-CZ" dirty="0"/>
              <a:t> 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3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3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3. Generácie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deti- detské služby Božie s detskými piesňami,</a:t>
            </a:r>
          </a:p>
          <a:p>
            <a:r>
              <a:rPr lang="sk-SK" dirty="0"/>
              <a:t>mládež- prepojiť vedomosti a skúsenosti (zážitky),</a:t>
            </a:r>
          </a:p>
          <a:p>
            <a:r>
              <a:rPr lang="sk-SK" dirty="0"/>
              <a:t>stredná generácia- rodinné kluby, modlitby,</a:t>
            </a:r>
          </a:p>
          <a:p>
            <a:r>
              <a:rPr lang="sk-SK" dirty="0"/>
              <a:t>seniori- prednášky, modlitby,</a:t>
            </a:r>
          </a:p>
          <a:p>
            <a:r>
              <a:rPr lang="sk-SK" dirty="0"/>
              <a:t>empatia k starším a pripravovanie na starobu- aby mladých nezaskočila, aby sa jej nebáli.</a:t>
            </a:r>
          </a:p>
          <a:p>
            <a:endParaRPr lang="sk-SK" dirty="0"/>
          </a:p>
          <a:p>
            <a:endParaRPr lang="cs-CZ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4. Sme tu pre druhých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/>
              <a:t>stretávanie a aktivity so širokou verejnosťou či inými kresťanskými spoločenstvami,</a:t>
            </a:r>
          </a:p>
          <a:p>
            <a:r>
              <a:rPr lang="sk-SK" dirty="0"/>
              <a:t>evanjelici v zahraničí- starostlivosť a podpora,</a:t>
            </a:r>
          </a:p>
          <a:p>
            <a:r>
              <a:rPr lang="sk-SK" dirty="0"/>
              <a:t>vlna nových zahraničných migrantov,</a:t>
            </a:r>
          </a:p>
          <a:p>
            <a:r>
              <a:rPr lang="sk-SK" dirty="0"/>
              <a:t>ak ľudia neprichádzajú do cirkvi, tá musí ísť medzi nich,</a:t>
            </a:r>
          </a:p>
          <a:p>
            <a:r>
              <a:rPr lang="sk-SK" dirty="0"/>
              <a:t>väčší dôraz na evanjelizáciu a lepšie prostredie pre konvertitov, aby neboli druhoradí,</a:t>
            </a:r>
          </a:p>
          <a:p>
            <a:r>
              <a:rPr lang="sk-SK" dirty="0"/>
              <a:t>vzťahy dnu a navonok netreba oddeľovať,</a:t>
            </a:r>
          </a:p>
          <a:p>
            <a:r>
              <a:rPr lang="sk-SK" dirty="0"/>
              <a:t>linka dôvery- 24 hodín denne ľuďom k dispozícii,</a:t>
            </a:r>
          </a:p>
          <a:p>
            <a:r>
              <a:rPr lang="sk-SK" dirty="0"/>
              <a:t>ponúkať hodnotovo správne orientované programy.</a:t>
            </a:r>
            <a:endParaRPr lang="cs-CZ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5. Štruktúra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dirty="0"/>
              <a:t>vytvoriť tretí dištrikt, ale chýba ekonomická analýza k vytvoreniu 3. dištriktu,</a:t>
            </a:r>
          </a:p>
          <a:p>
            <a:r>
              <a:rPr lang="sk-SK" dirty="0"/>
              <a:t>kto bude ECAV zastupovať navonok, kto bude najvyššou jednotkou (ako dnes predsedníctvo),</a:t>
            </a:r>
          </a:p>
          <a:p>
            <a:r>
              <a:rPr lang="sk-SK" dirty="0"/>
              <a:t>geografická úprava jednotlivých seniorátov,</a:t>
            </a:r>
          </a:p>
          <a:p>
            <a:r>
              <a:rPr lang="sk-SK" dirty="0"/>
              <a:t>ako sa rozdelí majetok generálnej cirkvi?,</a:t>
            </a:r>
          </a:p>
          <a:p>
            <a:r>
              <a:rPr lang="sk-SK" dirty="0"/>
              <a:t>potrebné zachovať delegovanie moci zdola nahor a nie opačne,</a:t>
            </a:r>
          </a:p>
          <a:p>
            <a:r>
              <a:rPr lang="sk-SK" dirty="0"/>
              <a:t>menej úradovania pre farárov a viac zvestovania evanjelia,</a:t>
            </a:r>
          </a:p>
          <a:p>
            <a:r>
              <a:rPr lang="sk-SK" dirty="0"/>
              <a:t>zlúčiť zbory a znížiť počet </a:t>
            </a:r>
            <a:r>
              <a:rPr lang="sk-SK" dirty="0" err="1"/>
              <a:t>fílií</a:t>
            </a:r>
            <a:r>
              <a:rPr lang="sk-SK" dirty="0"/>
              <a:t>, vytvoriť malé misijné centrá,</a:t>
            </a:r>
          </a:p>
          <a:p>
            <a:r>
              <a:rPr lang="sk-SK" dirty="0"/>
              <a:t>stanoviť kľúč odovzdávania poplatkov na vyššie COJ,</a:t>
            </a:r>
          </a:p>
          <a:p>
            <a:r>
              <a:rPr lang="sk-SK" dirty="0"/>
              <a:t>senior by mal zostať aj zborovým farárom, väčšie senioráty zmenšiť podľa dohody zborov,</a:t>
            </a:r>
          </a:p>
          <a:p>
            <a:r>
              <a:rPr lang="sk-SK" dirty="0"/>
              <a:t>zníženie počtu presbyterov a ich skvalitnenie- aby sa každý venoval konkrétnej oblasti,</a:t>
            </a:r>
          </a:p>
          <a:p>
            <a:r>
              <a:rPr lang="sk-SK" dirty="0"/>
              <a:t>pripraviť pre presbyterov motivačný text,</a:t>
            </a:r>
          </a:p>
          <a:p>
            <a:r>
              <a:rPr lang="sk-SK" dirty="0"/>
              <a:t>konventy by mali byť miestom vízie a povzbudenia,</a:t>
            </a:r>
          </a:p>
          <a:p>
            <a:r>
              <a:rPr lang="sk-SK" dirty="0"/>
              <a:t>vrátiť sa k biblickému členeniu- biskup, presbyter, diakon,</a:t>
            </a:r>
          </a:p>
          <a:p>
            <a:r>
              <a:rPr lang="sk-SK" dirty="0"/>
              <a:t>každý biskup by mal mať svoj vlastný dištrikt. Zároveň </a:t>
            </a:r>
            <a:r>
              <a:rPr lang="sk-SK" dirty="0" err="1"/>
              <a:t>archiepiskos</a:t>
            </a:r>
            <a:r>
              <a:rPr lang="sk-SK" dirty="0"/>
              <a:t>- arcibiskup by plnil funkciu predsedu zboru biskupov a zastupoval by ECAV navonok,</a:t>
            </a:r>
          </a:p>
          <a:p>
            <a:r>
              <a:rPr lang="sk-SK" dirty="0"/>
              <a:t>potrebujeme skoré uvedenie EIS do prevádzky,</a:t>
            </a:r>
          </a:p>
          <a:p>
            <a:r>
              <a:rPr lang="sk-SK" dirty="0"/>
              <a:t>dvojaké členstvo- pre aktívnych a pre pasívnych.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6. vzdelávanie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dirty="0"/>
              <a:t>spolupráca s biblickou školou v Martine, EBF UK,</a:t>
            </a:r>
          </a:p>
          <a:p>
            <a:r>
              <a:rPr lang="sk-SK" dirty="0"/>
              <a:t>vzdelávanie aj pre laikov (na princípe školení...),</a:t>
            </a:r>
          </a:p>
          <a:p>
            <a:r>
              <a:rPr lang="sk-SK" dirty="0"/>
              <a:t>snaha vzbudiť vo verejnosti viac empatie k reformácii,</a:t>
            </a:r>
          </a:p>
          <a:p>
            <a:r>
              <a:rPr lang="sk-SK" dirty="0"/>
              <a:t>verejne sa dištancovať od liberálnej teológie,</a:t>
            </a:r>
          </a:p>
          <a:p>
            <a:r>
              <a:rPr lang="sk-SK" dirty="0"/>
              <a:t>potreba odborne zdatných neordinovaných pracovníkov. Ich rozdelenie podľa zamerania- na </a:t>
            </a:r>
            <a:r>
              <a:rPr lang="sk-SK" dirty="0" err="1"/>
              <a:t>diakoniu</a:t>
            </a:r>
            <a:r>
              <a:rPr lang="sk-SK" dirty="0"/>
              <a:t>, cirkevnú hudbu, katechézu a pod.,</a:t>
            </a:r>
          </a:p>
          <a:p>
            <a:r>
              <a:rPr lang="sk-SK" dirty="0"/>
              <a:t>vzdelávať všetkých evanjelikov, aby poznali základy viery- vypracovať novodobý Malý katechizmus,</a:t>
            </a:r>
          </a:p>
          <a:p>
            <a:r>
              <a:rPr lang="sk-SK" dirty="0"/>
              <a:t>potreba čítania a počúvania Božieho slova a nie jeho spochybňovanie,</a:t>
            </a:r>
          </a:p>
          <a:p>
            <a:r>
              <a:rPr lang="sk-SK" dirty="0"/>
              <a:t>výmena študentov, </a:t>
            </a:r>
            <a:r>
              <a:rPr lang="sk-SK" dirty="0" err="1"/>
              <a:t>sabatikál</a:t>
            </a:r>
            <a:r>
              <a:rPr lang="sk-SK" dirty="0"/>
              <a:t> pre farárov- aby nevyhoreli,</a:t>
            </a:r>
          </a:p>
          <a:p>
            <a:r>
              <a:rPr lang="sk-SK" dirty="0"/>
              <a:t>podpora tlače teologickej literatúry, podpora knižníc a </a:t>
            </a:r>
            <a:r>
              <a:rPr lang="sk-SK" dirty="0" err="1"/>
              <a:t>online</a:t>
            </a:r>
            <a:r>
              <a:rPr lang="sk-SK" dirty="0"/>
              <a:t> prístup k biblickým komentárom, biblická škola pre všetkých,</a:t>
            </a:r>
          </a:p>
          <a:p>
            <a:r>
              <a:rPr lang="sk-SK" dirty="0"/>
              <a:t>systémové kroky pre vzdelávanie kantorov, presbyterov a ďalších funkcionárov cirkvi.</a:t>
            </a:r>
          </a:p>
          <a:p>
            <a:endParaRPr lang="cs-CZ" dirty="0"/>
          </a:p>
          <a:p>
            <a:endParaRPr lang="sk-SK" dirty="0"/>
          </a:p>
          <a:p>
            <a:endParaRPr lang="sk-SK" dirty="0"/>
          </a:p>
          <a:p>
            <a:endParaRPr lang="cs-CZ" dirty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3520</TotalTime>
  <Words>1270</Words>
  <Application>Microsoft Office PowerPoint</Application>
  <PresentationFormat>Prezentácia na obrazovke (4:3)</PresentationFormat>
  <Paragraphs>137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Calibri</vt:lpstr>
      <vt:lpstr>Franklin Gothic Book</vt:lpstr>
      <vt:lpstr>Franklin Gothic Medium</vt:lpstr>
      <vt:lpstr>Wingdings 2</vt:lpstr>
      <vt:lpstr>Cestovanie</vt:lpstr>
      <vt:lpstr>Podnety prijaté k materiálu  VÍZIA ECAV 2020</vt:lpstr>
      <vt:lpstr>pár slov k vypracovanému dokumentu</vt:lpstr>
      <vt:lpstr>Reformácia a augsburské vyznanie</vt:lpstr>
      <vt:lpstr>1. PRÍKLAD</vt:lpstr>
      <vt:lpstr>2. Smerom dnu</vt:lpstr>
      <vt:lpstr>3. Generácie</vt:lpstr>
      <vt:lpstr>4. Sme tu pre druhých</vt:lpstr>
      <vt:lpstr>5. Štruktúra</vt:lpstr>
      <vt:lpstr>6. vzdelávanie</vt:lpstr>
      <vt:lpstr>7. diakonia</vt:lpstr>
      <vt:lpstr>8. spravodlivosť</vt:lpstr>
      <vt:lpstr>9. médiá</vt:lpstr>
      <vt:lpstr>10. samostatnosť</vt:lpstr>
      <vt:lpstr>11. Životné prostredie</vt:lpstr>
      <vt:lpstr>POSTREHY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Podnety prijaté k materiálu  VÍZIA ECAV 2020</dc:title>
  <dc:creator>HP</dc:creator>
  <cp:lastModifiedBy>Jana Nunvarova</cp:lastModifiedBy>
  <cp:revision>45</cp:revision>
  <dcterms:created xsi:type="dcterms:W3CDTF">2019-05-24T07:44:04Z</dcterms:created>
  <dcterms:modified xsi:type="dcterms:W3CDTF">2019-06-11T08:27:15Z</dcterms:modified>
</cp:coreProperties>
</file>