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61" r:id="rId3"/>
    <p:sldId id="273" r:id="rId4"/>
    <p:sldId id="276" r:id="rId5"/>
    <p:sldId id="274" r:id="rId6"/>
    <p:sldId id="277" r:id="rId7"/>
    <p:sldId id="275" r:id="rId8"/>
    <p:sldId id="278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sk-SK" smtClean="0"/>
              <a:t>28.04.2016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sk-SK" smtClean="0"/>
              <a:t>28.04.2016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Rovná spojnica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ovná spojnica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Skupina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Rovná spojnica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ovná spojnica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Skupina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Rovná spojnica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Rovná spojnica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Skupina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Rovná spojnica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ovná spojnica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Skupina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Rovná spojnica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Rovná spojnica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 dirty="0"/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sk-SK" smtClean="0"/>
              <a:t>28.04.2016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sk-SK" smtClean="0"/>
              <a:t>28.04.2016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sk-SK" smtClean="0"/>
              <a:t>28.04.2016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Rovná spojnica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Skupina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Rovná spojnica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Skupina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Skupina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Rovná spojnica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Skupina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sk-SK" smtClean="0"/>
              <a:t>28.04.2016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sk-SK" smtClean="0"/>
              <a:t>28.04.2016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sk-SK" smtClean="0"/>
              <a:t>28.04.2016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Skupina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Rovná spojnica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Rovná spojnica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Rovná spojnica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ovná spojnica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ovná spojnica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Rovná spojnica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Rovná spojnica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Rovná spojnica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Rovná spojnica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Rovná spojnica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Rovná spojnica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ovná spojnica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ovná spojnica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ovná spojnica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Rovná spojnica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Rovná spojnica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Skupina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Rovná spojnica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Rovná spojnica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Rovná spojnica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ovná spojnica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Rovná spojnica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Skupina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Rovná spojnica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ovná spojnica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Rovná spojnica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Rovná spojnica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Rovná spojnica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Rovná spojnica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Rovná spojnica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Rovná spojnica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Rovná spojnica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Rovná spojnica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Skupina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Rovná spojnica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Rovná spojnica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Rovná spojnica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Rovná spojnica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Rovná spojnica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Skupina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Rovná spojnica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Rovná spojnica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Rovná spojnica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Rovná spojnica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ovná spojnica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Rovná spojnica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ovná spojnica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ovná spojnica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Rovná spojnica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Rovná spojnica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Zástupný symbol dátumu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sk-SK" smtClean="0"/>
              <a:t>28.04.2016</a:t>
            </a:fld>
            <a:endParaRPr lang="sk-SK" dirty="0"/>
          </a:p>
        </p:txBody>
      </p:sp>
      <p:sp>
        <p:nvSpPr>
          <p:cNvPr id="213" name="Zástupný symbol päty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14" name="Zástupný symbol čísla snímky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Rovná spojnica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ovná spojnica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Skupina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Rovná spojnica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Skupina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ovná spojnica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ovná spojnica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Rovná spojnica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Skupina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ovná spojnica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ovná spojnica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Obdĺžni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60" name="Rovná spojnica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sk-SK" smtClean="0"/>
              <a:t>28.04.2016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Rovná spojnica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Rovná spojnica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Skupina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Skupina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Rovná spojnica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Skupina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Obdĺžni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cxnSp>
        <p:nvCxnSpPr>
          <p:cNvPr id="59" name="Rovná spojnica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kupina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Rovná spojnica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ovná spojnica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ovná spojnica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ovná spojnica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ovná spojnica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ovná spojnica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ovná spojnica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ovná spojnica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ovná spojnica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ovná spojnica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ovná spojnica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ovná spojnica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ovná spojnica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ovná spojnica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ovná spojnica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ovná spojnica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Skupina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Rovná spojnica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ovná spojnica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ovná spojnica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ovná spojnica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ovná spojnica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Skupina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Rovná spojnica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Rovná spojnica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Rovná spojnica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Rovná spojnica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Rovná spojnica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Rovná spojnica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ovná spojnica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ovná spojnica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ovná spojnica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ovná spojnica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Skupina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Rovná spojnica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ovná spojnica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ovná spojnica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ovná spojnica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ovná spojnica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Skupina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Rovná spojnica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ovná spojnica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ovná spojnica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ovná spojnica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ovná spojnica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Rovná spojnica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ovná spojnica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ovná spojnica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ovná spojnica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ovná spojnica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sk-SK" smtClean="0"/>
              <a:t>28.04.2016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148" name="Rovná spojnica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k-SK" dirty="0" smtClean="0"/>
              <a:t>Úloha cirkvi</a:t>
            </a:r>
            <a:endParaRPr lang="sk-SK" sz="8000" b="1" i="0" baseline="0" dirty="0">
              <a:solidFill>
                <a:srgbClr val="2D2E2D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2000" b="0" i="0" dirty="0" smtClean="0">
                <a:solidFill>
                  <a:srgbClr val="D15A3E"/>
                </a:solidFill>
              </a:rPr>
              <a:t>Cirkev</a:t>
            </a:r>
            <a:endParaRPr lang="sk-SK" sz="2000" b="0" i="0" dirty="0">
              <a:solidFill>
                <a:srgbClr val="D15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2"/>
                </a:solidFill>
              </a:rPr>
              <a:t>Pán Ježiš povedal</a:t>
            </a:r>
            <a:endParaRPr lang="sk-SK" dirty="0">
              <a:solidFill>
                <a:schemeClr val="bg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i="1" dirty="0" smtClean="0"/>
              <a:t>„Choďte </a:t>
            </a:r>
            <a:r>
              <a:rPr lang="sk-SK" sz="2800" i="1" dirty="0"/>
              <a:t>teda, čiňte mi učeníkmi všetky národy, </a:t>
            </a:r>
            <a:r>
              <a:rPr lang="sk-SK" sz="2800" b="1" i="1" dirty="0"/>
              <a:t>krstiac</a:t>
            </a:r>
            <a:r>
              <a:rPr lang="sk-SK" sz="2800" i="1" dirty="0"/>
              <a:t> ich v meno Otca i Syna i Ducha Svätého  a </a:t>
            </a:r>
            <a:r>
              <a:rPr lang="sk-SK" sz="2800" b="1" i="1" dirty="0"/>
              <a:t>učiac</a:t>
            </a:r>
            <a:r>
              <a:rPr lang="sk-SK" sz="2800" i="1" dirty="0"/>
              <a:t> ich </a:t>
            </a:r>
            <a:r>
              <a:rPr lang="sk-SK" sz="2800" i="1" dirty="0" smtClean="0"/>
              <a:t>zachovávať </a:t>
            </a:r>
            <a:r>
              <a:rPr lang="sk-SK" sz="2800" i="1" dirty="0"/>
              <a:t>všetko, čokoľvek som vám prikázal</a:t>
            </a:r>
            <a:r>
              <a:rPr lang="sk-SK" sz="2800" i="1" dirty="0" smtClean="0"/>
              <a:t>.“      </a:t>
            </a:r>
          </a:p>
          <a:p>
            <a:r>
              <a:rPr lang="sk-SK" sz="2800" i="1" dirty="0" err="1" smtClean="0"/>
              <a:t>Mt</a:t>
            </a:r>
            <a:r>
              <a:rPr lang="sk-SK" sz="2800" i="1" dirty="0" smtClean="0"/>
              <a:t> </a:t>
            </a:r>
            <a:r>
              <a:rPr lang="sk-SK" sz="2800" i="1" dirty="0"/>
              <a:t>28, 19 – 20</a:t>
            </a:r>
            <a:endParaRPr lang="sk-SK" sz="2800" dirty="0"/>
          </a:p>
          <a:p>
            <a:endParaRPr lang="sk-SK" sz="2800" dirty="0"/>
          </a:p>
        </p:txBody>
      </p:sp>
      <p:pic>
        <p:nvPicPr>
          <p:cNvPr id="3080" name="Picture 8" descr="http://www.lds.ru/bc/content/00_Media%20Library_general/Jesus%20Christ/pictures-of-jesus-smiling-1138511-high-res-pri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1" y="180976"/>
            <a:ext cx="4714874" cy="58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fricase.lds.org/bc/content/Africa%20Southeast%20Area/612x340/Jesus%20Chris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8" y="296332"/>
            <a:ext cx="10439401" cy="579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00974" y="444235"/>
            <a:ext cx="3667125" cy="884238"/>
          </a:xfrm>
        </p:spPr>
        <p:txBody>
          <a:bodyPr/>
          <a:lstStyle/>
          <a:p>
            <a:r>
              <a:rPr lang="sk-SK" dirty="0"/>
              <a:t>Pán Ježiš </a:t>
            </a:r>
            <a:r>
              <a:rPr lang="sk-SK" dirty="0" smtClean="0"/>
              <a:t>poveril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858125" y="1609725"/>
            <a:ext cx="3552825" cy="4181475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svoju cirkev a jej jednotlivých </a:t>
            </a:r>
            <a:r>
              <a:rPr lang="sk-SK" sz="2800" dirty="0">
                <a:solidFill>
                  <a:schemeClr val="bg1"/>
                </a:solidFill>
              </a:rPr>
              <a:t>členov, aby všetkým ľuďom ukázali, </a:t>
            </a:r>
            <a:r>
              <a:rPr lang="sk-SK" sz="2800" dirty="0" smtClean="0">
                <a:solidFill>
                  <a:schemeClr val="bg1"/>
                </a:solidFill>
              </a:rPr>
              <a:t>akou veľkou </a:t>
            </a:r>
            <a:r>
              <a:rPr lang="sk-SK" sz="2800" dirty="0">
                <a:solidFill>
                  <a:schemeClr val="bg1"/>
                </a:solidFill>
              </a:rPr>
              <a:t>láskou </a:t>
            </a:r>
            <a:r>
              <a:rPr lang="sk-SK" sz="2800" dirty="0" smtClean="0">
                <a:solidFill>
                  <a:schemeClr val="bg1"/>
                </a:solidFill>
              </a:rPr>
              <a:t>nás </a:t>
            </a:r>
            <a:r>
              <a:rPr lang="sk-SK" sz="2800" dirty="0">
                <a:solidFill>
                  <a:schemeClr val="bg1"/>
                </a:solidFill>
              </a:rPr>
              <a:t>Pán Boh miluje. </a:t>
            </a:r>
            <a:r>
              <a:rPr lang="sk-SK" sz="2800" dirty="0" smtClean="0">
                <a:solidFill>
                  <a:schemeClr val="bg1"/>
                </a:solidFill>
              </a:rPr>
              <a:t>Kresťania </a:t>
            </a:r>
            <a:r>
              <a:rPr lang="sk-SK" sz="2800" dirty="0">
                <a:solidFill>
                  <a:schemeClr val="bg1"/>
                </a:solidFill>
              </a:rPr>
              <a:t>to majú ukazovať celým </a:t>
            </a:r>
            <a:r>
              <a:rPr lang="sk-SK" sz="2800" dirty="0" smtClean="0">
                <a:solidFill>
                  <a:schemeClr val="bg1"/>
                </a:solidFill>
              </a:rPr>
              <a:t>svojím životom.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975" y="-153372"/>
            <a:ext cx="9601200" cy="1142385"/>
          </a:xfrm>
        </p:spPr>
        <p:txBody>
          <a:bodyPr/>
          <a:lstStyle/>
          <a:p>
            <a:r>
              <a:rPr lang="sk-SK" dirty="0">
                <a:solidFill>
                  <a:schemeClr val="bg2"/>
                </a:solidFill>
              </a:rPr>
              <a:t>Misia</a:t>
            </a:r>
            <a:endParaRPr lang="sk-SK" dirty="0">
              <a:solidFill>
                <a:schemeClr val="bg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80975" y="1095375"/>
            <a:ext cx="2944239" cy="4886325"/>
          </a:xfrm>
        </p:spPr>
        <p:txBody>
          <a:bodyPr>
            <a:normAutofit/>
          </a:bodyPr>
          <a:lstStyle/>
          <a:p>
            <a:r>
              <a:rPr lang="sk-SK" sz="2800" dirty="0"/>
              <a:t>Misia znamená poslanie. Je tu niekto, kto posiela, a na druhej strane je niekto iný, kto toto poslanie prijíma. Týmto </a:t>
            </a:r>
            <a:r>
              <a:rPr lang="sk-SK" sz="2800" dirty="0" smtClean="0"/>
              <a:t>poslaním </a:t>
            </a:r>
            <a:r>
              <a:rPr lang="sk-SK" sz="2800" dirty="0"/>
              <a:t>je zvestovanie radostnej zvesti – evanjelia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6146" name="Picture 2" descr="http://www.ecav.sk/pictures/text_images/data_6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14" y="503854"/>
            <a:ext cx="8350887" cy="555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31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350" y="114300"/>
            <a:ext cx="9601200" cy="1142385"/>
          </a:xfrm>
        </p:spPr>
        <p:txBody>
          <a:bodyPr/>
          <a:lstStyle/>
          <a:p>
            <a:r>
              <a:rPr lang="sk-SK" dirty="0" smtClean="0">
                <a:solidFill>
                  <a:schemeClr val="bg2"/>
                </a:solidFill>
              </a:rPr>
              <a:t>Vnútorná misia</a:t>
            </a:r>
            <a:endParaRPr lang="sk-SK" dirty="0">
              <a:solidFill>
                <a:schemeClr val="bg2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791200" y="114300"/>
            <a:ext cx="6238875" cy="6553199"/>
          </a:xfrm>
        </p:spPr>
        <p:txBody>
          <a:bodyPr>
            <a:noAutofit/>
          </a:bodyPr>
          <a:lstStyle/>
          <a:p>
            <a:r>
              <a:rPr lang="sk-SK" sz="2800" dirty="0"/>
              <a:t>Je to misia prebiehajúca na pôde cirkevného zboru, ktorá buduje hlbší a </a:t>
            </a:r>
            <a:r>
              <a:rPr lang="sk-SK" sz="2800" dirty="0" smtClean="0"/>
              <a:t>intenzívnejší </a:t>
            </a:r>
            <a:r>
              <a:rPr lang="sk-SK" sz="2800" dirty="0"/>
              <a:t>vzťah s Pánom Bohom.</a:t>
            </a:r>
          </a:p>
          <a:p>
            <a:r>
              <a:rPr lang="sk-SK" sz="2800" dirty="0" smtClean="0"/>
              <a:t>V </a:t>
            </a:r>
            <a:r>
              <a:rPr lang="sk-SK" sz="2800" dirty="0"/>
              <a:t>cirkevnom zbore,  do  ktorého patríš, sú  tiež  rozdelené úlohy. Pán farár </a:t>
            </a:r>
            <a:r>
              <a:rPr lang="sk-SK" sz="2800" dirty="0" smtClean="0"/>
              <a:t>káže </a:t>
            </a:r>
            <a:r>
              <a:rPr lang="sk-SK" sz="2800" dirty="0"/>
              <a:t>evanjelium, kantor hrá </a:t>
            </a:r>
            <a:r>
              <a:rPr lang="sk-SK" sz="2800" dirty="0" smtClean="0"/>
              <a:t>na </a:t>
            </a:r>
            <a:r>
              <a:rPr lang="sk-SK" sz="2800" dirty="0"/>
              <a:t>organe, </a:t>
            </a:r>
            <a:r>
              <a:rPr lang="sk-SK" sz="2800" dirty="0" smtClean="0"/>
              <a:t>pani učiteľky </a:t>
            </a:r>
            <a:r>
              <a:rPr lang="sk-SK" sz="2800" dirty="0"/>
              <a:t>z detskej besiedky učia malé </a:t>
            </a:r>
            <a:r>
              <a:rPr lang="sk-SK" sz="2800" dirty="0" smtClean="0"/>
              <a:t>deti o </a:t>
            </a:r>
            <a:r>
              <a:rPr lang="sk-SK" sz="2800" dirty="0"/>
              <a:t>Pánovi </a:t>
            </a:r>
            <a:r>
              <a:rPr lang="sk-SK" sz="2800" dirty="0" smtClean="0"/>
              <a:t>Ježišovi, niekto </a:t>
            </a:r>
            <a:r>
              <a:rPr lang="sk-SK" sz="2800" dirty="0"/>
              <a:t>zas upratuje kostol </a:t>
            </a:r>
            <a:r>
              <a:rPr lang="sk-SK" sz="2800" dirty="0" smtClean="0"/>
              <a:t>a faru</a:t>
            </a:r>
            <a:r>
              <a:rPr lang="sk-SK" sz="2800" dirty="0"/>
              <a:t>, iný sa stará o chorých a ďalší pripravuje rôzne stretnutia. Je naozaj veľa, veľa možností, kde sa môže </a:t>
            </a:r>
            <a:r>
              <a:rPr lang="sk-SK" sz="2800" dirty="0" smtClean="0"/>
              <a:t>človek </a:t>
            </a:r>
            <a:r>
              <a:rPr lang="sk-SK" sz="2800" dirty="0"/>
              <a:t>v cirkevnom zbore uplatniť a využiť dary, </a:t>
            </a:r>
            <a:r>
              <a:rPr lang="sk-SK" sz="2800" dirty="0" smtClean="0"/>
              <a:t>ktoré </a:t>
            </a:r>
            <a:r>
              <a:rPr lang="sk-SK" sz="2800" dirty="0"/>
              <a:t>dostal  od Pána Boha. </a:t>
            </a:r>
          </a:p>
        </p:txBody>
      </p:sp>
      <p:pic>
        <p:nvPicPr>
          <p:cNvPr id="5172" name="Picture 52" descr="http://blog.codemotion.es/content/images/2015/06/holding_hands_circle_800x5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6" y="1771650"/>
            <a:ext cx="5465774" cy="36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27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2425" y="303828"/>
            <a:ext cx="9601200" cy="1142385"/>
          </a:xfrm>
        </p:spPr>
        <p:txBody>
          <a:bodyPr/>
          <a:lstStyle/>
          <a:p>
            <a:r>
              <a:rPr lang="sk-SK" dirty="0">
                <a:solidFill>
                  <a:schemeClr val="bg2"/>
                </a:solidFill>
              </a:rPr>
              <a:t>Vonkajšia </a:t>
            </a:r>
            <a:r>
              <a:rPr lang="sk-SK" dirty="0" smtClean="0">
                <a:solidFill>
                  <a:schemeClr val="bg2"/>
                </a:solidFill>
              </a:rPr>
              <a:t>misia</a:t>
            </a:r>
            <a:endParaRPr lang="sk-SK" dirty="0">
              <a:solidFill>
                <a:schemeClr val="bg2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52425" y="2291374"/>
            <a:ext cx="3305175" cy="3204552"/>
          </a:xfrm>
        </p:spPr>
        <p:txBody>
          <a:bodyPr>
            <a:noAutofit/>
          </a:bodyPr>
          <a:lstStyle/>
          <a:p>
            <a:r>
              <a:rPr lang="sk-SK" sz="2800" dirty="0"/>
              <a:t>Je to misia, ktorá má osloviť ľudí žijúcich mimo komunity kresťanov cirkevného zboru.</a:t>
            </a:r>
          </a:p>
        </p:txBody>
      </p:sp>
      <p:pic>
        <p:nvPicPr>
          <p:cNvPr id="7170" name="Picture 2" descr="http://openwalls.com/image/21987/hands_together_1732x147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7" b="3560"/>
          <a:stretch/>
        </p:blipFill>
        <p:spPr bwMode="auto">
          <a:xfrm>
            <a:off x="4352925" y="50953"/>
            <a:ext cx="7237547" cy="600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2425" y="303828"/>
            <a:ext cx="9601200" cy="1142385"/>
          </a:xfrm>
        </p:spPr>
        <p:txBody>
          <a:bodyPr/>
          <a:lstStyle/>
          <a:p>
            <a:r>
              <a:rPr lang="sk-SK" dirty="0">
                <a:solidFill>
                  <a:schemeClr val="bg2"/>
                </a:solidFill>
              </a:rPr>
              <a:t>Vonkajšia </a:t>
            </a:r>
            <a:r>
              <a:rPr lang="sk-SK" dirty="0" smtClean="0">
                <a:solidFill>
                  <a:schemeClr val="bg2"/>
                </a:solidFill>
              </a:rPr>
              <a:t>misia</a:t>
            </a:r>
            <a:endParaRPr lang="sk-SK" dirty="0">
              <a:solidFill>
                <a:schemeClr val="bg2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52425" y="1595726"/>
            <a:ext cx="3305175" cy="3900200"/>
          </a:xfrm>
        </p:spPr>
        <p:txBody>
          <a:bodyPr>
            <a:noAutofit/>
          </a:bodyPr>
          <a:lstStyle/>
          <a:p>
            <a:r>
              <a:rPr lang="sk-SK" sz="2800" dirty="0"/>
              <a:t>Sem patrí všetko to, čo môžeme dávať a čo dávame ľuďom, ktorí </a:t>
            </a:r>
            <a:r>
              <a:rPr lang="sk-SK" sz="2800" dirty="0" smtClean="0"/>
              <a:t>priamo </a:t>
            </a:r>
            <a:r>
              <a:rPr lang="sk-SK" sz="2800" dirty="0"/>
              <a:t>nemusia patriť </a:t>
            </a:r>
            <a:r>
              <a:rPr lang="sk-SK" sz="2800" dirty="0" smtClean="0"/>
              <a:t>do </a:t>
            </a:r>
            <a:r>
              <a:rPr lang="sk-SK" sz="2800" dirty="0"/>
              <a:t>cirkevného zboru. Je to hlavne </a:t>
            </a:r>
            <a:r>
              <a:rPr lang="sk-SK" sz="2800" b="1" dirty="0" smtClean="0"/>
              <a:t>misia</a:t>
            </a:r>
            <a:r>
              <a:rPr lang="sk-SK" sz="2800" dirty="0" smtClean="0"/>
              <a:t>, </a:t>
            </a:r>
            <a:r>
              <a:rPr lang="sk-SK" sz="2800" b="1" dirty="0" err="1" smtClean="0"/>
              <a:t>diakonia</a:t>
            </a:r>
            <a:r>
              <a:rPr lang="sk-SK" sz="2800" dirty="0" smtClean="0"/>
              <a:t> a </a:t>
            </a:r>
            <a:r>
              <a:rPr lang="sk-SK" sz="2800" b="1" dirty="0" smtClean="0"/>
              <a:t>charita</a:t>
            </a:r>
            <a:r>
              <a:rPr lang="sk-SK" sz="2800" dirty="0" smtClean="0"/>
              <a:t>. </a:t>
            </a:r>
            <a:endParaRPr lang="sk-SK" sz="2800" dirty="0"/>
          </a:p>
        </p:txBody>
      </p:sp>
      <p:pic>
        <p:nvPicPr>
          <p:cNvPr id="6" name="Picture 20" descr="http://www.magnificat.sk/wp-content/uploads/2015/07/noviny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54315"/>
            <a:ext cx="8023849" cy="59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7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2"/>
                </a:solidFill>
              </a:rPr>
              <a:t>Diakonia</a:t>
            </a:r>
            <a:r>
              <a:rPr lang="sk-SK" dirty="0" smtClean="0">
                <a:solidFill>
                  <a:schemeClr val="bg2"/>
                </a:solidFill>
              </a:rPr>
              <a:t> </a:t>
            </a:r>
            <a:endParaRPr lang="sk-SK" dirty="0">
              <a:solidFill>
                <a:schemeClr val="bg2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600075"/>
            <a:ext cx="5562600" cy="5191126"/>
          </a:xfrm>
        </p:spPr>
        <p:txBody>
          <a:bodyPr>
            <a:noAutofit/>
          </a:bodyPr>
          <a:lstStyle/>
          <a:p>
            <a:r>
              <a:rPr lang="sk-SK" sz="2800" dirty="0"/>
              <a:t>Kresťanská organizácia pracujúca spoločne s lokálnymi partnermi na </a:t>
            </a:r>
            <a:r>
              <a:rPr lang="sk-SK" sz="2800" dirty="0" smtClean="0"/>
              <a:t>trvalej zmene  </a:t>
            </a:r>
            <a:r>
              <a:rPr lang="sk-SK" sz="2800" dirty="0"/>
              <a:t>života najviac trpiacich ľudí. Evanjelická </a:t>
            </a:r>
            <a:r>
              <a:rPr lang="sk-SK" sz="2800" dirty="0" err="1"/>
              <a:t>diakonia</a:t>
            </a:r>
            <a:r>
              <a:rPr lang="sk-SK" sz="2800" dirty="0"/>
              <a:t> v rámci svojej činnosti a pôsobnosti sa zaoberá sociálno-</a:t>
            </a:r>
            <a:r>
              <a:rPr lang="sk-SK" sz="2800" dirty="0" err="1"/>
              <a:t>diakonickou</a:t>
            </a:r>
            <a:r>
              <a:rPr lang="sk-SK" sz="2800" dirty="0"/>
              <a:t> prácou, humanitárnou a rozvojovou pomocou, zdravotníckou starostlivosťou, prevenciou pre rôzne sociálne skupiny a vzdelávaním v týchto oblastiach</a:t>
            </a:r>
            <a:endParaRPr lang="sk-SK" sz="2800" dirty="0"/>
          </a:p>
        </p:txBody>
      </p:sp>
      <p:pic>
        <p:nvPicPr>
          <p:cNvPr id="9218" name="Picture 2" descr="http://www.diakonia.sk/data/images/7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3645"/>
            <a:ext cx="4305300" cy="432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2"/>
                </a:solidFill>
              </a:rPr>
              <a:t>Charita</a:t>
            </a:r>
            <a:endParaRPr lang="sk-SK" dirty="0">
              <a:solidFill>
                <a:schemeClr val="bg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Dobrovoľná obeť nielen z prebytku, ale túžba rozdeliť sa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10244" name="Picture 4" descr="http://www.kraj-lbc.cz/public/social/logo_charita_8296b486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80573"/>
            <a:ext cx="4371975" cy="58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k-SK" dirty="0" smtClean="0"/>
              <a:t>Úloha cirkvi</a:t>
            </a:r>
            <a:endParaRPr lang="sk-SK" sz="8000" b="1" i="0" baseline="0" dirty="0">
              <a:solidFill>
                <a:srgbClr val="2D2E2D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2000" b="0" i="0" dirty="0" smtClean="0">
                <a:solidFill>
                  <a:srgbClr val="D15A3E"/>
                </a:solidFill>
              </a:rPr>
              <a:t>Cirkev</a:t>
            </a:r>
            <a:endParaRPr lang="sk-SK" sz="2000" b="0" i="0" dirty="0">
              <a:solidFill>
                <a:srgbClr val="D15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800" dirty="0" smtClean="0">
                <a:solidFill>
                  <a:schemeClr val="bg2"/>
                </a:solidFill>
              </a:rPr>
              <a:t>Čo je to?</a:t>
            </a:r>
            <a:endParaRPr lang="sk-SK" sz="8800" dirty="0">
              <a:solidFill>
                <a:schemeClr val="bg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6600" dirty="0" smtClean="0"/>
              <a:t>Misia:</a:t>
            </a:r>
            <a:endParaRPr lang="sk-SK" sz="66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5334000" cy="3810001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bg2"/>
              </a:buClr>
              <a:buFont typeface="+mj-lt"/>
              <a:buAutoNum type="alphaLcParenR"/>
            </a:pPr>
            <a:r>
              <a:rPr lang="sk-SK" sz="3600" dirty="0" smtClean="0"/>
              <a:t>Kniha používaná na službách Božích</a:t>
            </a:r>
          </a:p>
          <a:p>
            <a:pPr marL="457200" indent="-457200">
              <a:buClr>
                <a:schemeClr val="bg2"/>
              </a:buClr>
              <a:buFont typeface="+mj-lt"/>
              <a:buAutoNum type="alphaLcParenR"/>
            </a:pPr>
            <a:r>
              <a:rPr lang="sk-SK" sz="3600" dirty="0" smtClean="0"/>
              <a:t>Privádzanie ľudí k viere v Pána Boha</a:t>
            </a:r>
          </a:p>
          <a:p>
            <a:pPr marL="457200" indent="-457200">
              <a:buClr>
                <a:schemeClr val="bg2"/>
              </a:buClr>
              <a:buFont typeface="+mj-lt"/>
              <a:buAutoNum type="alphaLcParenR"/>
            </a:pPr>
            <a:r>
              <a:rPr lang="sk-SK" sz="3600" dirty="0" smtClean="0"/>
              <a:t>Zahraničná služobná cesta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95586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800" dirty="0" smtClean="0">
                <a:solidFill>
                  <a:schemeClr val="bg2"/>
                </a:solidFill>
              </a:rPr>
              <a:t>Čo je to?</a:t>
            </a:r>
            <a:endParaRPr lang="sk-SK" sz="8800" dirty="0">
              <a:solidFill>
                <a:schemeClr val="bg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6600" dirty="0" smtClean="0"/>
              <a:t>Misia:</a:t>
            </a:r>
            <a:endParaRPr lang="sk-SK" sz="66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5334000" cy="3810001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bg2"/>
              </a:buClr>
              <a:buFont typeface="+mj-lt"/>
              <a:buAutoNum type="alphaLcParenR"/>
            </a:pPr>
            <a:r>
              <a:rPr lang="sk-SK" sz="3600" strike="sngStrike" dirty="0" smtClean="0"/>
              <a:t>Kniha používaná na službách Božích</a:t>
            </a:r>
          </a:p>
          <a:p>
            <a:pPr marL="457200" indent="-457200">
              <a:buClr>
                <a:schemeClr val="bg2"/>
              </a:buClr>
              <a:buFont typeface="+mj-lt"/>
              <a:buAutoNum type="alphaLcParenR"/>
            </a:pPr>
            <a:r>
              <a:rPr lang="sk-SK" sz="3600" dirty="0" smtClean="0"/>
              <a:t>Privádzanie ľudí k viere v Pána Boha</a:t>
            </a:r>
          </a:p>
          <a:p>
            <a:pPr marL="457200" indent="-457200">
              <a:buClr>
                <a:schemeClr val="bg2"/>
              </a:buClr>
              <a:buFont typeface="+mj-lt"/>
              <a:buAutoNum type="alphaLcParenR"/>
            </a:pPr>
            <a:r>
              <a:rPr lang="sk-SK" sz="3600" strike="sngStrike" dirty="0" smtClean="0"/>
              <a:t>Zahraničná služobná cesta</a:t>
            </a:r>
            <a:endParaRPr lang="sk-SK" sz="3600" strike="sngStrike" dirty="0"/>
          </a:p>
        </p:txBody>
      </p:sp>
    </p:spTree>
    <p:extLst>
      <p:ext uri="{BB962C8B-B14F-4D97-AF65-F5344CB8AC3E}">
        <p14:creationId xmlns:p14="http://schemas.microsoft.com/office/powerpoint/2010/main" val="347836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800" dirty="0" smtClean="0">
                <a:solidFill>
                  <a:schemeClr val="bg2"/>
                </a:solidFill>
              </a:rPr>
              <a:t>Čo je to?</a:t>
            </a:r>
            <a:endParaRPr lang="sk-SK" sz="8800" dirty="0">
              <a:solidFill>
                <a:schemeClr val="bg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6600" dirty="0" err="1" smtClean="0"/>
              <a:t>Diakonia</a:t>
            </a:r>
            <a:r>
              <a:rPr lang="sk-SK" sz="6600" dirty="0" smtClean="0"/>
              <a:t>:</a:t>
            </a:r>
            <a:endParaRPr lang="sk-SK" sz="66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5334000" cy="3810001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bg2"/>
              </a:buClr>
              <a:buFont typeface="+mj-lt"/>
              <a:buAutoNum type="alphaLcParenR"/>
            </a:pPr>
            <a:r>
              <a:rPr lang="sk-SK" sz="3600" dirty="0" smtClean="0"/>
              <a:t>Pomoc ľuďom v rôznych oblastiach</a:t>
            </a:r>
          </a:p>
          <a:p>
            <a:pPr marL="457200" indent="-457200">
              <a:buClr>
                <a:schemeClr val="bg2"/>
              </a:buClr>
              <a:buFont typeface="+mj-lt"/>
              <a:buAutoNum type="alphaLcParenR"/>
            </a:pPr>
            <a:r>
              <a:rPr lang="sk-SK" sz="3600" dirty="0" smtClean="0"/>
              <a:t>Zbierka práv a povinností kresťanov</a:t>
            </a:r>
          </a:p>
          <a:p>
            <a:pPr marL="457200" indent="-457200">
              <a:buClr>
                <a:schemeClr val="bg2"/>
              </a:buClr>
              <a:buFont typeface="+mj-lt"/>
              <a:buAutoNum type="alphaLcParenR"/>
            </a:pPr>
            <a:r>
              <a:rPr lang="sk-SK" sz="3600" dirty="0" smtClean="0"/>
              <a:t>Miestnosť v kostole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5896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800" dirty="0" smtClean="0">
                <a:solidFill>
                  <a:schemeClr val="bg2"/>
                </a:solidFill>
              </a:rPr>
              <a:t>Čo je to?</a:t>
            </a:r>
            <a:endParaRPr lang="sk-SK" sz="8800" dirty="0">
              <a:solidFill>
                <a:schemeClr val="bg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6600" dirty="0" err="1" smtClean="0"/>
              <a:t>Diakonia</a:t>
            </a:r>
            <a:r>
              <a:rPr lang="sk-SK" sz="6600" dirty="0" smtClean="0"/>
              <a:t>:</a:t>
            </a:r>
            <a:endParaRPr lang="sk-SK" sz="66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5334000" cy="3810001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bg2"/>
              </a:buClr>
              <a:buFont typeface="+mj-lt"/>
              <a:buAutoNum type="alphaLcParenR"/>
            </a:pPr>
            <a:r>
              <a:rPr lang="sk-SK" sz="3600" dirty="0" smtClean="0"/>
              <a:t>Pomoc ľuďom v rôznych oblastiach</a:t>
            </a:r>
          </a:p>
          <a:p>
            <a:pPr marL="457200" indent="-457200">
              <a:buClr>
                <a:schemeClr val="bg2"/>
              </a:buClr>
              <a:buFont typeface="+mj-lt"/>
              <a:buAutoNum type="alphaLcParenR"/>
            </a:pPr>
            <a:r>
              <a:rPr lang="sk-SK" sz="3600" strike="sngStrike" dirty="0" smtClean="0"/>
              <a:t>Zbierka práv a povinností kresťanov</a:t>
            </a:r>
          </a:p>
          <a:p>
            <a:pPr marL="457200" indent="-457200">
              <a:buClr>
                <a:schemeClr val="bg2"/>
              </a:buClr>
              <a:buFont typeface="+mj-lt"/>
              <a:buAutoNum type="alphaLcParenR"/>
            </a:pPr>
            <a:r>
              <a:rPr lang="sk-SK" sz="3600" strike="sngStrike" dirty="0" smtClean="0"/>
              <a:t>Miestnosť v kostole</a:t>
            </a:r>
            <a:endParaRPr lang="sk-SK" sz="3600" strike="sngStrike" dirty="0"/>
          </a:p>
        </p:txBody>
      </p:sp>
    </p:spTree>
    <p:extLst>
      <p:ext uri="{BB962C8B-B14F-4D97-AF65-F5344CB8AC3E}">
        <p14:creationId xmlns:p14="http://schemas.microsoft.com/office/powerpoint/2010/main" val="22550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800" dirty="0" smtClean="0">
                <a:solidFill>
                  <a:schemeClr val="bg2"/>
                </a:solidFill>
              </a:rPr>
              <a:t>Čo je to?</a:t>
            </a:r>
            <a:endParaRPr lang="sk-SK" sz="8800" dirty="0">
              <a:solidFill>
                <a:schemeClr val="bg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762500" cy="3810001"/>
          </a:xfrm>
        </p:spPr>
        <p:txBody>
          <a:bodyPr>
            <a:normAutofit/>
          </a:bodyPr>
          <a:lstStyle/>
          <a:p>
            <a:r>
              <a:rPr lang="sk-SK" sz="6600" dirty="0" smtClean="0"/>
              <a:t>Katechéza:</a:t>
            </a:r>
            <a:endParaRPr lang="sk-SK" sz="66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5334000" cy="3810001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bg2"/>
              </a:buClr>
              <a:buFont typeface="+mj-lt"/>
              <a:buAutoNum type="alphaLcParenR"/>
            </a:pPr>
            <a:r>
              <a:rPr lang="sk-SK" sz="3600" dirty="0" smtClean="0"/>
              <a:t>Literárne náboženské dielo</a:t>
            </a:r>
          </a:p>
          <a:p>
            <a:pPr marL="457200" indent="-457200">
              <a:buClr>
                <a:schemeClr val="bg2"/>
              </a:buClr>
              <a:buFont typeface="+mj-lt"/>
              <a:buAutoNum type="alphaLcParenR"/>
            </a:pPr>
            <a:r>
              <a:rPr lang="sk-SK" sz="3600" dirty="0" smtClean="0"/>
              <a:t>Bohoslužobné predmety</a:t>
            </a:r>
          </a:p>
          <a:p>
            <a:pPr marL="457200" indent="-457200">
              <a:buClr>
                <a:schemeClr val="bg2"/>
              </a:buClr>
              <a:buFont typeface="+mj-lt"/>
              <a:buAutoNum type="alphaLcParenR"/>
            </a:pPr>
            <a:r>
              <a:rPr lang="sk-SK" sz="3600" dirty="0" smtClean="0"/>
              <a:t>Vzdelávacia a výchovná práca 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7106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800" dirty="0" smtClean="0">
                <a:solidFill>
                  <a:schemeClr val="bg2"/>
                </a:solidFill>
              </a:rPr>
              <a:t>Čo je to?</a:t>
            </a:r>
            <a:endParaRPr lang="sk-SK" sz="8800" dirty="0">
              <a:solidFill>
                <a:schemeClr val="bg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762500" cy="3810001"/>
          </a:xfrm>
        </p:spPr>
        <p:txBody>
          <a:bodyPr>
            <a:normAutofit/>
          </a:bodyPr>
          <a:lstStyle/>
          <a:p>
            <a:r>
              <a:rPr lang="sk-SK" sz="6600" dirty="0" smtClean="0"/>
              <a:t>Katechéza:</a:t>
            </a:r>
            <a:endParaRPr lang="sk-SK" sz="66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5334000" cy="3810001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bg2"/>
              </a:buClr>
              <a:buFont typeface="+mj-lt"/>
              <a:buAutoNum type="alphaLcParenR"/>
            </a:pPr>
            <a:r>
              <a:rPr lang="sk-SK" sz="3600" strike="sngStrike" dirty="0" smtClean="0"/>
              <a:t>Literárne náboženské dielo</a:t>
            </a:r>
          </a:p>
          <a:p>
            <a:pPr marL="457200" indent="-457200">
              <a:buClr>
                <a:schemeClr val="bg2"/>
              </a:buClr>
              <a:buFont typeface="+mj-lt"/>
              <a:buAutoNum type="alphaLcParenR"/>
            </a:pPr>
            <a:r>
              <a:rPr lang="sk-SK" sz="3600" strike="sngStrike" dirty="0" smtClean="0"/>
              <a:t>Bohoslužobné predmety</a:t>
            </a:r>
          </a:p>
          <a:p>
            <a:pPr marL="457200" indent="-457200">
              <a:buClr>
                <a:schemeClr val="bg2"/>
              </a:buClr>
              <a:buFont typeface="+mj-lt"/>
              <a:buAutoNum type="alphaLcParenR"/>
            </a:pPr>
            <a:r>
              <a:rPr lang="sk-SK" sz="3600" dirty="0" smtClean="0"/>
              <a:t>Vzdelávacia a výchovná práca 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45272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2"/>
                </a:solidFill>
              </a:rPr>
              <a:t>Úlohy </a:t>
            </a:r>
            <a:endParaRPr lang="sk-SK" dirty="0">
              <a:solidFill>
                <a:schemeClr val="bg2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503853"/>
            <a:ext cx="4572000" cy="5287347"/>
          </a:xfrm>
        </p:spPr>
        <p:txBody>
          <a:bodyPr>
            <a:noAutofit/>
          </a:bodyPr>
          <a:lstStyle/>
          <a:p>
            <a:r>
              <a:rPr lang="sk-SK" sz="2800" dirty="0"/>
              <a:t>V zamestnaní, škole  či rodine si musíme plniť určité  povinnosti. Mama a otec musia pracovať, aby  vytvárali  hodnoty a zarábali peniaze na pokojný a spokojný život svojej rodiny. Deti sa musia zase učiť, pretože to je ich zamestnanie a ich úloha. </a:t>
            </a:r>
            <a:r>
              <a:rPr lang="sk-SK" sz="2800" dirty="0" smtClean="0"/>
              <a:t>Všetci </a:t>
            </a:r>
            <a:r>
              <a:rPr lang="sk-SK" sz="2800" dirty="0"/>
              <a:t>máme určité povinnosti a úlohy,  ktorými sme boli poverení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1026" name="Picture 2" descr="http://www.eonrodinnyfotbalek.cz/juniorcup-2013/files/ff/pagephotos/1364887340-soutez-%E2%80%9Edejte-jim-svou-tvar%E2%80%9C-zna-sveho-viteze-na-skvele-ceny-se-muze-tesit-rodina-evy-ohlidalov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8" y="2080470"/>
            <a:ext cx="5773058" cy="385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3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67722"/>
          </a:xfrm>
        </p:spPr>
        <p:txBody>
          <a:bodyPr/>
          <a:lstStyle/>
          <a:p>
            <a:r>
              <a:rPr lang="sk-SK" dirty="0" smtClean="0">
                <a:solidFill>
                  <a:schemeClr val="bg2"/>
                </a:solidFill>
              </a:rPr>
              <a:t>Úlohy cirkvi</a:t>
            </a:r>
            <a:endParaRPr lang="sk-SK" dirty="0">
              <a:solidFill>
                <a:schemeClr val="bg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5399" y="1171577"/>
            <a:ext cx="5057775" cy="1891781"/>
          </a:xfrm>
        </p:spPr>
        <p:txBody>
          <a:bodyPr>
            <a:normAutofit/>
          </a:bodyPr>
          <a:lstStyle/>
          <a:p>
            <a:r>
              <a:rPr lang="sk-SK" sz="2800" dirty="0" smtClean="0"/>
              <a:t>úloha zvesti </a:t>
            </a:r>
            <a:r>
              <a:rPr lang="sk-SK" sz="2800" dirty="0"/>
              <a:t>evanjelia,  vyučovania  </a:t>
            </a:r>
            <a:endParaRPr lang="sk-SK" sz="2800" dirty="0" smtClean="0"/>
          </a:p>
          <a:p>
            <a:r>
              <a:rPr lang="sk-SK" sz="2800" dirty="0" smtClean="0"/>
              <a:t>prisluhovania sviatostí: Krst Svätý a Večera Pánova </a:t>
            </a:r>
            <a:endParaRPr lang="sk-SK" sz="2800" dirty="0"/>
          </a:p>
        </p:txBody>
      </p:sp>
      <p:pic>
        <p:nvPicPr>
          <p:cNvPr id="2050" name="Picture 2" descr="http://www.ecav.sk/pictures/text_images/data_15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68" y="141565"/>
            <a:ext cx="3895725" cy="292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cavprievidza.sk/images/Kostol/krs1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68" y="3179207"/>
            <a:ext cx="3895725" cy="292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1.webgarden.name/images/media1:51009d2f8d6da.jpg/P51818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3179207"/>
            <a:ext cx="3929272" cy="29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9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amond Grid 16x9">
  <a:themeElements>
    <a:clrScheme name="Vlastné 4">
      <a:dk1>
        <a:sysClr val="windowText" lastClr="000000"/>
      </a:dk1>
      <a:lt1>
        <a:srgbClr val="BABABA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diamantovou mriežkou (širokouhlá)</Template>
  <TotalTime>0</TotalTime>
  <Words>441</Words>
  <Application>Microsoft Office PowerPoint</Application>
  <PresentationFormat>Širokouhlá</PresentationFormat>
  <Paragraphs>57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0" baseType="lpstr">
      <vt:lpstr>Arial</vt:lpstr>
      <vt:lpstr>Diamond Grid 16x9</vt:lpstr>
      <vt:lpstr>Úloha cirkvi</vt:lpstr>
      <vt:lpstr>Čo je to?</vt:lpstr>
      <vt:lpstr>Čo je to?</vt:lpstr>
      <vt:lpstr>Čo je to?</vt:lpstr>
      <vt:lpstr>Čo je to?</vt:lpstr>
      <vt:lpstr>Čo je to?</vt:lpstr>
      <vt:lpstr>Čo je to?</vt:lpstr>
      <vt:lpstr>Úlohy </vt:lpstr>
      <vt:lpstr>Úlohy cirkvi</vt:lpstr>
      <vt:lpstr>Pán Ježiš povedal</vt:lpstr>
      <vt:lpstr>Pán Ježiš poveril</vt:lpstr>
      <vt:lpstr>Misia</vt:lpstr>
      <vt:lpstr>Vnútorná misia</vt:lpstr>
      <vt:lpstr>Vonkajšia misia</vt:lpstr>
      <vt:lpstr>Vonkajšia misia</vt:lpstr>
      <vt:lpstr>Diakonia </vt:lpstr>
      <vt:lpstr>Charita</vt:lpstr>
      <vt:lpstr>Úloha cirkvi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2016-04-21T06:21:10Z</dcterms:created>
  <dcterms:modified xsi:type="dcterms:W3CDTF">2016-04-28T09:10:18Z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