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271" autoAdjust="0"/>
  </p:normalViewPr>
  <p:slideViewPr>
    <p:cSldViewPr showGuides="1">
      <p:cViewPr>
        <p:scale>
          <a:sx n="66" d="100"/>
          <a:sy n="66" d="100"/>
        </p:scale>
        <p:origin x="462" y="11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1D947-6989-4854-A336-455FBB0E4985}" type="datetimeFigureOut">
              <a:rPr lang="en-US" smtClean="0"/>
              <a:t>5/18/2017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F6E65-F282-470A-B5D2-DD81A2E5AC8D}" type="slidenum">
              <a:rPr lang="en-US" smtClean="0"/>
              <a:t>‹#›</a:t>
            </a:fld>
            <a:endParaRPr lang="en-US"/>
          </a:p>
        </p:txBody>
      </p:sp>
    </p:spTree>
    <p:extLst>
      <p:ext uri="{BB962C8B-B14F-4D97-AF65-F5344CB8AC3E}">
        <p14:creationId xmlns:p14="http://schemas.microsoft.com/office/powerpoint/2010/main" val="245097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574058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422212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338168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768989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1748001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361179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4076581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160805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85739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345599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246989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218312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245379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286122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279830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353456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237768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162176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a:t>Upravte štýly predlohy textu</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podnadpisov</a:t>
            </a:r>
            <a:endParaRPr lang="en-US"/>
          </a:p>
        </p:txBody>
      </p:sp>
      <p:sp>
        <p:nvSpPr>
          <p:cNvPr id="4" name="Date Placeholder 3"/>
          <p:cNvSpPr>
            <a:spLocks noGrp="1"/>
          </p:cNvSpPr>
          <p:nvPr>
            <p:ph type="dt" sz="half" idx="10"/>
          </p:nvPr>
        </p:nvSpPr>
        <p:spPr/>
        <p:txBody>
          <a:bodyPr/>
          <a:lstStyle/>
          <a:p>
            <a:fld id="{CA80035A-FD80-46DF-89C3-C164B8E26758}" type="datetimeFigureOut">
              <a:rPr lang="en-US" smtClean="0">
                <a:solidFill>
                  <a:prstClr val="black">
                    <a:tint val="75000"/>
                  </a:prstClr>
                </a:solidFill>
              </a:rPr>
              <a:pPr/>
              <a:t>5/18/2017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6CEB0F-6F70-4883-991C-25F76AF394E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Upravte štýly predlohy textu</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5/18/2017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275402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0.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1.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5715000" y="1752600"/>
            <a:ext cx="2743200" cy="2743200"/>
          </a:xfrm>
          <a:prstGeom prst="rect">
            <a:avLst/>
          </a:prstGeom>
          <a:effectLst/>
          <a:scene3d>
            <a:camera prst="orthographicFront"/>
            <a:lightRig rig="threePt" dir="t">
              <a:rot lat="0" lon="0" rev="0"/>
            </a:lightRig>
          </a:scene3d>
          <a:sp3d prstMaterial="softEdge"/>
        </p:spPr>
      </p:pic>
      <p:pic>
        <p:nvPicPr>
          <p:cNvPr id="20" name="Picture 19" descr="2691877826_6169015c13_b.jpg"/>
          <p:cNvPicPr>
            <a:picLocks noChangeAspect="1"/>
          </p:cNvPicPr>
          <p:nvPr/>
        </p:nvPicPr>
        <p:blipFill>
          <a:blip r:embed="rId4" cstate="screen">
            <a:grayscl/>
            <a:lum bright="55000" contrast="-70000"/>
          </a:blip>
          <a:srcRect r="-1641"/>
          <a:stretch>
            <a:fillRect/>
          </a:stretch>
        </p:blipFill>
        <p:spPr>
          <a:xfrm>
            <a:off x="2667000" y="1752600"/>
            <a:ext cx="2743200" cy="2743200"/>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2691877826_6169015c13_b.jpg"/>
          <p:cNvPicPr>
            <a:picLocks noChangeAspect="1"/>
          </p:cNvPicPr>
          <p:nvPr/>
        </p:nvPicPr>
        <p:blipFill>
          <a:blip r:embed="rId4" cstate="screen"/>
          <a:srcRect r="-1641"/>
          <a:stretch>
            <a:fillRect/>
          </a:stretch>
        </p:blipFill>
        <p:spPr>
          <a:xfrm>
            <a:off x="2667000" y="1752600"/>
            <a:ext cx="2743200" cy="2743200"/>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16" name="Picture 15" descr="2691877826_6169015c13_b.jpg"/>
          <p:cNvPicPr>
            <a:picLocks noChangeAspect="1"/>
          </p:cNvPicPr>
          <p:nvPr/>
        </p:nvPicPr>
        <p:blipFill>
          <a:blip r:embed="rId3" cstate="screen"/>
          <a:srcRect/>
          <a:stretch>
            <a:fillRect/>
          </a:stretch>
        </p:blipFill>
        <p:spPr>
          <a:xfrm>
            <a:off x="5715000" y="1752600"/>
            <a:ext cx="2743200" cy="2743200"/>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3162300" y="2514600"/>
            <a:ext cx="1752600" cy="553998"/>
          </a:xfrm>
          <a:prstGeom prst="rect">
            <a:avLst/>
          </a:prstGeom>
          <a:noFill/>
        </p:spPr>
        <p:txBody>
          <a:bodyPr wrap="square" rtlCol="0">
            <a:spAutoFit/>
          </a:bodyPr>
          <a:lstStyle/>
          <a:p>
            <a:pPr algn="ctr"/>
            <a:r>
              <a:rPr lang="sk-SK" sz="3000" dirty="0">
                <a:solidFill>
                  <a:prstClr val="black">
                    <a:lumMod val="50000"/>
                    <a:lumOff val="50000"/>
                  </a:prstClr>
                </a:solidFill>
                <a:latin typeface="Franklin Gothic Medium Cond" pitchFamily="34" charset="0"/>
              </a:rPr>
              <a:t>Agapé</a:t>
            </a:r>
          </a:p>
        </p:txBody>
      </p:sp>
      <p:sp>
        <p:nvSpPr>
          <p:cNvPr id="18" name="TextBox 17"/>
          <p:cNvSpPr txBox="1"/>
          <p:nvPr/>
        </p:nvSpPr>
        <p:spPr>
          <a:xfrm>
            <a:off x="6210300" y="2514600"/>
            <a:ext cx="1752600" cy="553998"/>
          </a:xfrm>
          <a:prstGeom prst="rect">
            <a:avLst/>
          </a:prstGeom>
          <a:noFill/>
        </p:spPr>
        <p:txBody>
          <a:bodyPr wrap="square" rtlCol="0">
            <a:spAutoFit/>
          </a:bodyPr>
          <a:lstStyle/>
          <a:p>
            <a:pPr algn="ctr"/>
            <a:r>
              <a:rPr lang="sk-SK" sz="3000" dirty="0">
                <a:solidFill>
                  <a:prstClr val="black">
                    <a:lumMod val="50000"/>
                    <a:lumOff val="50000"/>
                  </a:prstClr>
                </a:solidFill>
                <a:latin typeface="Franklin Gothic Medium Cond" pitchFamily="34" charset="0"/>
              </a:rPr>
              <a:t>Eros</a:t>
            </a:r>
          </a:p>
        </p:txBody>
      </p:sp>
    </p:spTree>
    <p:extLst>
      <p:ext uri="{BB962C8B-B14F-4D97-AF65-F5344CB8AC3E}">
        <p14:creationId xmlns:p14="http://schemas.microsoft.com/office/powerpoint/2010/main" val="31589104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5724128" y="2831978"/>
            <a:ext cx="2984550" cy="2984550"/>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Výsledok vyhľadávania obrázkov pre dopyt láska">
            <a:extLst>
              <a:ext uri="{FF2B5EF4-FFF2-40B4-BE49-F238E27FC236}">
                <a16:creationId xmlns:a16="http://schemas.microsoft.com/office/drawing/2014/main" id="{D978CFFA-CD3D-47F1-AA88-8CB132E38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895780"/>
            <a:ext cx="3888432" cy="350396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2691877826_6169015c13_b.jpg"/>
          <p:cNvPicPr>
            <a:picLocks noChangeAspect="1"/>
          </p:cNvPicPr>
          <p:nvPr/>
        </p:nvPicPr>
        <p:blipFill>
          <a:blip r:embed="rId5" cstate="screen"/>
          <a:srcRect r="-1641"/>
          <a:stretch>
            <a:fillRect/>
          </a:stretch>
        </p:blipFill>
        <p:spPr>
          <a:xfrm>
            <a:off x="260271" y="1528982"/>
            <a:ext cx="4393789" cy="4393789"/>
          </a:xfrm>
          <a:prstGeom prst="frame">
            <a:avLst>
              <a:gd name="adj1" fmla="val 12500"/>
            </a:avLst>
          </a:prstGeom>
          <a:blipFill>
            <a:blip r:embed="rId6"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16" name="Picture 15" descr="2691877826_6169015c13_b.jpg"/>
          <p:cNvPicPr>
            <a:picLocks noChangeAspect="1"/>
          </p:cNvPicPr>
          <p:nvPr/>
        </p:nvPicPr>
        <p:blipFill>
          <a:blip r:embed="rId3" cstate="screen"/>
          <a:srcRect/>
          <a:stretch>
            <a:fillRect/>
          </a:stretch>
        </p:blipFill>
        <p:spPr>
          <a:xfrm>
            <a:off x="5292080" y="2348879"/>
            <a:ext cx="3851920" cy="3851920"/>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8" name="TextBox 17"/>
          <p:cNvSpPr txBox="1"/>
          <p:nvPr/>
        </p:nvSpPr>
        <p:spPr>
          <a:xfrm>
            <a:off x="5941520" y="3200868"/>
            <a:ext cx="2549766" cy="1815882"/>
          </a:xfrm>
          <a:prstGeom prst="rect">
            <a:avLst/>
          </a:prstGeom>
          <a:noFill/>
        </p:spPr>
        <p:txBody>
          <a:bodyPr wrap="square" rtlCol="0">
            <a:spAutoFit/>
          </a:bodyPr>
          <a:lstStyle/>
          <a:p>
            <a:pPr algn="ctr"/>
            <a:r>
              <a:rPr lang="sk-SK" sz="2800" dirty="0">
                <a:latin typeface="Franklin Gothic Medium Cond" pitchFamily="34" charset="0"/>
              </a:rPr>
              <a:t>Ľudská láska je nedokonalá. </a:t>
            </a:r>
          </a:p>
          <a:p>
            <a:pPr algn="ctr"/>
            <a:r>
              <a:rPr lang="sk-SK" sz="2800" dirty="0">
                <a:latin typeface="Franklin Gothic Medium Cond" pitchFamily="34" charset="0"/>
              </a:rPr>
              <a:t>Má svoje chyby a úskalia. </a:t>
            </a:r>
          </a:p>
        </p:txBody>
      </p:sp>
    </p:spTree>
    <p:extLst>
      <p:ext uri="{BB962C8B-B14F-4D97-AF65-F5344CB8AC3E}">
        <p14:creationId xmlns:p14="http://schemas.microsoft.com/office/powerpoint/2010/main" val="17047503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5714999" y="1752600"/>
            <a:ext cx="3296529" cy="3249488"/>
          </a:xfrm>
          <a:prstGeom prst="rect">
            <a:avLst/>
          </a:prstGeom>
          <a:effectLst/>
          <a:scene3d>
            <a:camera prst="orthographicFront"/>
            <a:lightRig rig="threePt" dir="t">
              <a:rot lat="0" lon="0" rev="0"/>
            </a:lightRig>
          </a:scene3d>
          <a:sp3d prstMaterial="softEdge"/>
        </p:spPr>
      </p:pic>
      <p:pic>
        <p:nvPicPr>
          <p:cNvPr id="20" name="Picture 19" descr="2691877826_6169015c13_b.jpg"/>
          <p:cNvPicPr>
            <a:picLocks noChangeAspect="1"/>
          </p:cNvPicPr>
          <p:nvPr/>
        </p:nvPicPr>
        <p:blipFill>
          <a:blip r:embed="rId4" cstate="screen">
            <a:grayscl/>
            <a:lum bright="55000" contrast="-70000"/>
          </a:blip>
          <a:srcRect r="-1641"/>
          <a:stretch>
            <a:fillRect/>
          </a:stretch>
        </p:blipFill>
        <p:spPr>
          <a:xfrm>
            <a:off x="889357" y="2176544"/>
            <a:ext cx="3991713" cy="3991713"/>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2691877826_6169015c13_b.jpg"/>
          <p:cNvPicPr>
            <a:picLocks noChangeAspect="1"/>
          </p:cNvPicPr>
          <p:nvPr/>
        </p:nvPicPr>
        <p:blipFill>
          <a:blip r:embed="rId4" cstate="screen"/>
          <a:srcRect r="-1641"/>
          <a:stretch>
            <a:fillRect/>
          </a:stretch>
        </p:blipFill>
        <p:spPr>
          <a:xfrm>
            <a:off x="295063" y="1517223"/>
            <a:ext cx="5158680" cy="5158680"/>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16" name="Picture 15" descr="2691877826_6169015c13_b.jpg"/>
          <p:cNvPicPr>
            <a:picLocks noChangeAspect="1"/>
          </p:cNvPicPr>
          <p:nvPr/>
        </p:nvPicPr>
        <p:blipFill>
          <a:blip r:embed="rId3" cstate="screen"/>
          <a:srcRect/>
          <a:stretch>
            <a:fillRect/>
          </a:stretch>
        </p:blipFill>
        <p:spPr>
          <a:xfrm>
            <a:off x="5714999" y="1752600"/>
            <a:ext cx="3296529" cy="3249488"/>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926061" y="2340962"/>
            <a:ext cx="3896683" cy="3970318"/>
          </a:xfrm>
          <a:prstGeom prst="rect">
            <a:avLst/>
          </a:prstGeom>
          <a:noFill/>
        </p:spPr>
        <p:txBody>
          <a:bodyPr wrap="square" rtlCol="0">
            <a:spAutoFit/>
          </a:bodyPr>
          <a:lstStyle/>
          <a:p>
            <a:pPr algn="ctr"/>
            <a:r>
              <a:rPr lang="sk-SK" sz="2800" dirty="0">
                <a:latin typeface="Franklin Gothic Medium Cond" pitchFamily="34" charset="0"/>
              </a:rPr>
              <a:t>Tento pojem vyjadruje zameranie človeka výhradne na seba samého. </a:t>
            </a:r>
          </a:p>
          <a:p>
            <a:pPr algn="ctr"/>
            <a:r>
              <a:rPr lang="sk-SK" sz="2800" dirty="0" err="1">
                <a:latin typeface="Franklin Gothic Medium Cond" pitchFamily="34" charset="0"/>
              </a:rPr>
              <a:t>Egocentrik</a:t>
            </a:r>
            <a:r>
              <a:rPr lang="sk-SK" sz="2800" dirty="0">
                <a:latin typeface="Franklin Gothic Medium Cond" pitchFamily="34" charset="0"/>
              </a:rPr>
              <a:t> myslí len na seba a na uspokojenie svojich vlastných potrieb a túžob. Ostatní ľudia sú pre neho druhoradí, úplne ľahostajní.</a:t>
            </a:r>
          </a:p>
          <a:p>
            <a:pPr algn="ctr"/>
            <a:endParaRPr lang="sk-SK" sz="2800" dirty="0">
              <a:latin typeface="Franklin Gothic Medium Cond" pitchFamily="34" charset="0"/>
            </a:endParaRPr>
          </a:p>
        </p:txBody>
      </p:sp>
      <p:sp>
        <p:nvSpPr>
          <p:cNvPr id="18" name="TextBox 17"/>
          <p:cNvSpPr txBox="1"/>
          <p:nvPr/>
        </p:nvSpPr>
        <p:spPr>
          <a:xfrm>
            <a:off x="6166189" y="3068598"/>
            <a:ext cx="2394148" cy="584775"/>
          </a:xfrm>
          <a:prstGeom prst="rect">
            <a:avLst/>
          </a:prstGeom>
          <a:noFill/>
        </p:spPr>
        <p:txBody>
          <a:bodyPr wrap="square" rtlCol="0">
            <a:spAutoFit/>
          </a:bodyPr>
          <a:lstStyle/>
          <a:p>
            <a:pPr algn="ctr"/>
            <a:r>
              <a:rPr lang="sk-SK" sz="3200" dirty="0">
                <a:latin typeface="Franklin Gothic Medium Cond" pitchFamily="34" charset="0"/>
              </a:rPr>
              <a:t>Egocentrizmus</a:t>
            </a:r>
          </a:p>
        </p:txBody>
      </p:sp>
    </p:spTree>
    <p:extLst>
      <p:ext uri="{BB962C8B-B14F-4D97-AF65-F5344CB8AC3E}">
        <p14:creationId xmlns:p14="http://schemas.microsoft.com/office/powerpoint/2010/main" val="3492679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0" name="Picture 19" descr="2691877826_6169015c13_b.jpg"/>
          <p:cNvPicPr>
            <a:picLocks noChangeAspect="1"/>
          </p:cNvPicPr>
          <p:nvPr/>
        </p:nvPicPr>
        <p:blipFill>
          <a:blip r:embed="rId3" cstate="screen">
            <a:grayscl/>
            <a:lum bright="55000" contrast="-70000"/>
          </a:blip>
          <a:srcRect r="-1641"/>
          <a:stretch>
            <a:fillRect/>
          </a:stretch>
        </p:blipFill>
        <p:spPr>
          <a:xfrm>
            <a:off x="457864" y="533400"/>
            <a:ext cx="2962008" cy="2743200"/>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2691877826_6169015c13_b.jpg"/>
          <p:cNvPicPr>
            <a:picLocks noChangeAspect="1"/>
          </p:cNvPicPr>
          <p:nvPr/>
        </p:nvPicPr>
        <p:blipFill>
          <a:blip r:embed="rId4" cstate="screen">
            <a:grayscl/>
            <a:lum bright="55000" contrast="-70000"/>
          </a:blip>
          <a:srcRect/>
          <a:stretch>
            <a:fillRect/>
          </a:stretch>
        </p:blipFill>
        <p:spPr>
          <a:xfrm>
            <a:off x="3819752" y="1628800"/>
            <a:ext cx="4567600" cy="4567600"/>
          </a:xfrm>
          <a:prstGeom prst="rect">
            <a:avLst/>
          </a:prstGeom>
          <a:effectLst/>
          <a:scene3d>
            <a:camera prst="orthographicFront"/>
            <a:lightRig rig="threePt" dir="t">
              <a:rot lat="0" lon="0" rev="0"/>
            </a:lightRig>
          </a:scene3d>
          <a:sp3d prstMaterial="softEdge"/>
        </p:spPr>
      </p:pic>
      <p:pic>
        <p:nvPicPr>
          <p:cNvPr id="16" name="Picture 15" descr="2691877826_6169015c13_b.jpg"/>
          <p:cNvPicPr>
            <a:picLocks noChangeAspect="1"/>
          </p:cNvPicPr>
          <p:nvPr/>
        </p:nvPicPr>
        <p:blipFill>
          <a:blip r:embed="rId4" cstate="screen"/>
          <a:srcRect/>
          <a:stretch>
            <a:fillRect/>
          </a:stretch>
        </p:blipFill>
        <p:spPr>
          <a:xfrm>
            <a:off x="3419872" y="1042448"/>
            <a:ext cx="5658008" cy="5658008"/>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4" name="Picture 3" descr="2691877826_6169015c13_b.jpg"/>
          <p:cNvPicPr>
            <a:picLocks noChangeAspect="1"/>
          </p:cNvPicPr>
          <p:nvPr/>
        </p:nvPicPr>
        <p:blipFill>
          <a:blip r:embed="rId3" cstate="screen"/>
          <a:srcRect r="-1641"/>
          <a:stretch>
            <a:fillRect/>
          </a:stretch>
        </p:blipFill>
        <p:spPr>
          <a:xfrm>
            <a:off x="167192" y="133021"/>
            <a:ext cx="3502496" cy="3502496"/>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743256" y="1089341"/>
            <a:ext cx="2245772" cy="1015663"/>
          </a:xfrm>
          <a:prstGeom prst="rect">
            <a:avLst/>
          </a:prstGeom>
          <a:noFill/>
        </p:spPr>
        <p:txBody>
          <a:bodyPr wrap="square" rtlCol="0">
            <a:spAutoFit/>
          </a:bodyPr>
          <a:lstStyle/>
          <a:p>
            <a:pPr algn="ctr"/>
            <a:r>
              <a:rPr lang="sk-SK" sz="6000" dirty="0">
                <a:latin typeface="Franklin Gothic Medium Cond" pitchFamily="34" charset="0"/>
              </a:rPr>
              <a:t>Agapé</a:t>
            </a:r>
          </a:p>
        </p:txBody>
      </p:sp>
      <p:sp>
        <p:nvSpPr>
          <p:cNvPr id="18" name="TextBox 17"/>
          <p:cNvSpPr txBox="1"/>
          <p:nvPr/>
        </p:nvSpPr>
        <p:spPr>
          <a:xfrm>
            <a:off x="4195876" y="1884269"/>
            <a:ext cx="4191476" cy="3970318"/>
          </a:xfrm>
          <a:prstGeom prst="rect">
            <a:avLst/>
          </a:prstGeom>
          <a:noFill/>
        </p:spPr>
        <p:txBody>
          <a:bodyPr wrap="square" rtlCol="0">
            <a:spAutoFit/>
          </a:bodyPr>
          <a:lstStyle/>
          <a:p>
            <a:pPr algn="ctr"/>
            <a:r>
              <a:rPr lang="sk-SK" sz="2800" dirty="0">
                <a:latin typeface="Franklin Gothic Medium Cond" pitchFamily="34" charset="0"/>
              </a:rPr>
              <a:t> Toto je Božia láska. Láska, ktorou Pán Boh miluje svoje stvorenie. Miluje všetkých bez rozdielu rasy, pohlavia, národnosti, farby pleti. Každý človek sa môže stať Božím dieťaťom, ktoré bude spasené vo viere v Ježiša Krista. Agapé je láska bez podmienok.</a:t>
            </a:r>
          </a:p>
        </p:txBody>
      </p:sp>
    </p:spTree>
    <p:extLst>
      <p:ext uri="{BB962C8B-B14F-4D97-AF65-F5344CB8AC3E}">
        <p14:creationId xmlns:p14="http://schemas.microsoft.com/office/powerpoint/2010/main" val="2466954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0" name="Picture 19" descr="2691877826_6169015c13_b.jpg"/>
          <p:cNvPicPr>
            <a:picLocks noChangeAspect="1"/>
          </p:cNvPicPr>
          <p:nvPr/>
        </p:nvPicPr>
        <p:blipFill>
          <a:blip r:embed="rId3" cstate="screen">
            <a:grayscl/>
            <a:lum bright="55000" contrast="-70000"/>
          </a:blip>
          <a:srcRect r="-1641"/>
          <a:stretch>
            <a:fillRect/>
          </a:stretch>
        </p:blipFill>
        <p:spPr>
          <a:xfrm>
            <a:off x="457863" y="533400"/>
            <a:ext cx="3437571" cy="3183632"/>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2691877826_6169015c13_b.jpg"/>
          <p:cNvPicPr>
            <a:picLocks noChangeAspect="1"/>
          </p:cNvPicPr>
          <p:nvPr/>
        </p:nvPicPr>
        <p:blipFill>
          <a:blip r:embed="rId4" cstate="screen">
            <a:grayscl/>
            <a:lum bright="55000" contrast="-70000"/>
          </a:blip>
          <a:srcRect/>
          <a:stretch>
            <a:fillRect/>
          </a:stretch>
        </p:blipFill>
        <p:spPr>
          <a:xfrm>
            <a:off x="4516072" y="2325120"/>
            <a:ext cx="3871279" cy="3871279"/>
          </a:xfrm>
          <a:prstGeom prst="rect">
            <a:avLst/>
          </a:prstGeom>
          <a:effectLst/>
          <a:scene3d>
            <a:camera prst="orthographicFront"/>
            <a:lightRig rig="threePt" dir="t">
              <a:rot lat="0" lon="0" rev="0"/>
            </a:lightRig>
          </a:scene3d>
          <a:sp3d prstMaterial="softEdge"/>
        </p:spPr>
      </p:pic>
      <p:pic>
        <p:nvPicPr>
          <p:cNvPr id="7170" name="Picture 2" descr="Výsledok vyhľadávania obrázkov pre dopyt kristus na kríži">
            <a:extLst>
              <a:ext uri="{FF2B5EF4-FFF2-40B4-BE49-F238E27FC236}">
                <a16:creationId xmlns:a16="http://schemas.microsoft.com/office/drawing/2014/main" id="{6E151695-F5B4-4270-97E7-6E5F6AA560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676" t="-2253" r="15438" b="2253"/>
          <a:stretch/>
        </p:blipFill>
        <p:spPr bwMode="auto">
          <a:xfrm flipH="1">
            <a:off x="4719757" y="2325120"/>
            <a:ext cx="3951888" cy="38494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2691877826_6169015c13_b.jpg"/>
          <p:cNvPicPr>
            <a:picLocks noChangeAspect="1"/>
          </p:cNvPicPr>
          <p:nvPr/>
        </p:nvPicPr>
        <p:blipFill>
          <a:blip r:embed="rId4" cstate="screen"/>
          <a:srcRect/>
          <a:stretch>
            <a:fillRect/>
          </a:stretch>
        </p:blipFill>
        <p:spPr>
          <a:xfrm>
            <a:off x="4282424" y="1905000"/>
            <a:ext cx="4795456" cy="4795456"/>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4" name="Picture 3" descr="2691877826_6169015c13_b.jpg"/>
          <p:cNvPicPr>
            <a:picLocks noChangeAspect="1"/>
          </p:cNvPicPr>
          <p:nvPr/>
        </p:nvPicPr>
        <p:blipFill>
          <a:blip r:embed="rId3" cstate="screen"/>
          <a:srcRect r="-1641"/>
          <a:stretch>
            <a:fillRect/>
          </a:stretch>
        </p:blipFill>
        <p:spPr>
          <a:xfrm>
            <a:off x="167192" y="133021"/>
            <a:ext cx="4049112" cy="4049112"/>
          </a:xfrm>
          <a:prstGeom prst="frame">
            <a:avLst>
              <a:gd name="adj1" fmla="val 12500"/>
            </a:avLst>
          </a:prstGeom>
          <a:blipFill>
            <a:blip r:embed="rId6"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670645" y="764704"/>
            <a:ext cx="2921249" cy="3108543"/>
          </a:xfrm>
          <a:prstGeom prst="rect">
            <a:avLst/>
          </a:prstGeom>
          <a:noFill/>
        </p:spPr>
        <p:txBody>
          <a:bodyPr wrap="square" rtlCol="0">
            <a:spAutoFit/>
          </a:bodyPr>
          <a:lstStyle/>
          <a:p>
            <a:pPr algn="ctr"/>
            <a:r>
              <a:rPr lang="sk-SK" sz="2800" dirty="0">
                <a:latin typeface="Franklin Gothic Medium Cond" pitchFamily="34" charset="0"/>
              </a:rPr>
              <a:t>Jeho  láska  bola  ochotná  obetovať sa. Bez vedľajších  úmyslov,  bez  túžby  po odplate, bez  slovíčka pretože. </a:t>
            </a:r>
          </a:p>
          <a:p>
            <a:pPr algn="ctr"/>
            <a:endParaRPr lang="sk-SK" sz="2800" dirty="0">
              <a:latin typeface="Franklin Gothic Medium Cond" pitchFamily="34" charset="0"/>
            </a:endParaRPr>
          </a:p>
        </p:txBody>
      </p:sp>
    </p:spTree>
    <p:extLst>
      <p:ext uri="{BB962C8B-B14F-4D97-AF65-F5344CB8AC3E}">
        <p14:creationId xmlns:p14="http://schemas.microsoft.com/office/powerpoint/2010/main" val="36579416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0" name="Picture 19" descr="2691877826_6169015c13_b.jpg"/>
          <p:cNvPicPr>
            <a:picLocks noChangeAspect="1"/>
          </p:cNvPicPr>
          <p:nvPr/>
        </p:nvPicPr>
        <p:blipFill>
          <a:blip r:embed="rId3" cstate="screen">
            <a:grayscl/>
            <a:lum bright="55000" contrast="-70000"/>
          </a:blip>
          <a:srcRect r="-1641"/>
          <a:stretch>
            <a:fillRect/>
          </a:stretch>
        </p:blipFill>
        <p:spPr>
          <a:xfrm>
            <a:off x="457863" y="533400"/>
            <a:ext cx="3437571" cy="3183632"/>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2691877826_6169015c13_b.jpg"/>
          <p:cNvPicPr>
            <a:picLocks noChangeAspect="1"/>
          </p:cNvPicPr>
          <p:nvPr/>
        </p:nvPicPr>
        <p:blipFill>
          <a:blip r:embed="rId4" cstate="screen">
            <a:grayscl/>
            <a:lum bright="55000" contrast="-70000"/>
          </a:blip>
          <a:srcRect/>
          <a:stretch>
            <a:fillRect/>
          </a:stretch>
        </p:blipFill>
        <p:spPr>
          <a:xfrm>
            <a:off x="4516072" y="2325120"/>
            <a:ext cx="3871279" cy="3871279"/>
          </a:xfrm>
          <a:prstGeom prst="rect">
            <a:avLst/>
          </a:prstGeom>
          <a:effectLst/>
          <a:scene3d>
            <a:camera prst="orthographicFront"/>
            <a:lightRig rig="threePt" dir="t">
              <a:rot lat="0" lon="0" rev="0"/>
            </a:lightRig>
          </a:scene3d>
          <a:sp3d prstMaterial="softEdge"/>
        </p:spPr>
      </p:pic>
      <p:pic>
        <p:nvPicPr>
          <p:cNvPr id="8194" name="Picture 2" descr="Výsledok vyhľadávania obrázkov pre dopyt kristus na kríži">
            <a:extLst>
              <a:ext uri="{FF2B5EF4-FFF2-40B4-BE49-F238E27FC236}">
                <a16:creationId xmlns:a16="http://schemas.microsoft.com/office/drawing/2014/main" id="{0F85048E-6B58-4F14-9F0D-64F36364CF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759" t="58" r="22723" b="-58"/>
          <a:stretch/>
        </p:blipFill>
        <p:spPr bwMode="auto">
          <a:xfrm>
            <a:off x="4788024" y="2492896"/>
            <a:ext cx="3832975" cy="36843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2691877826_6169015c13_b.jpg"/>
          <p:cNvPicPr>
            <a:picLocks noChangeAspect="1"/>
          </p:cNvPicPr>
          <p:nvPr/>
        </p:nvPicPr>
        <p:blipFill>
          <a:blip r:embed="rId4" cstate="screen"/>
          <a:srcRect/>
          <a:stretch>
            <a:fillRect/>
          </a:stretch>
        </p:blipFill>
        <p:spPr>
          <a:xfrm>
            <a:off x="4282424" y="1905000"/>
            <a:ext cx="4795456" cy="4795456"/>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4" name="Picture 3" descr="2691877826_6169015c13_b.jpg"/>
          <p:cNvPicPr>
            <a:picLocks noChangeAspect="1"/>
          </p:cNvPicPr>
          <p:nvPr/>
        </p:nvPicPr>
        <p:blipFill>
          <a:blip r:embed="rId3" cstate="screen"/>
          <a:srcRect r="-1641"/>
          <a:stretch>
            <a:fillRect/>
          </a:stretch>
        </p:blipFill>
        <p:spPr>
          <a:xfrm>
            <a:off x="167192" y="133021"/>
            <a:ext cx="4049112" cy="4049112"/>
          </a:xfrm>
          <a:prstGeom prst="frame">
            <a:avLst>
              <a:gd name="adj1" fmla="val 12500"/>
            </a:avLst>
          </a:prstGeom>
          <a:blipFill>
            <a:blip r:embed="rId6"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670646" y="1136863"/>
            <a:ext cx="2921249" cy="2185214"/>
          </a:xfrm>
          <a:prstGeom prst="rect">
            <a:avLst/>
          </a:prstGeom>
          <a:noFill/>
        </p:spPr>
        <p:txBody>
          <a:bodyPr wrap="square" rtlCol="0">
            <a:spAutoFit/>
          </a:bodyPr>
          <a:lstStyle/>
          <a:p>
            <a:pPr algn="ctr"/>
            <a:r>
              <a:rPr lang="sk-SK" sz="2800" dirty="0">
                <a:latin typeface="Franklin Gothic Medium Cond" pitchFamily="34" charset="0"/>
              </a:rPr>
              <a:t>Pán Boh je </a:t>
            </a:r>
          </a:p>
          <a:p>
            <a:pPr algn="ctr"/>
            <a:r>
              <a:rPr lang="sk-SK" sz="8000" dirty="0">
                <a:latin typeface="Franklin Gothic Medium Cond" pitchFamily="34" charset="0"/>
              </a:rPr>
              <a:t>AGAPÉ</a:t>
            </a:r>
            <a:endParaRPr lang="sk-SK" sz="2800" dirty="0">
              <a:latin typeface="Franklin Gothic Medium Cond" pitchFamily="34" charset="0"/>
            </a:endParaRPr>
          </a:p>
          <a:p>
            <a:pPr algn="ctr"/>
            <a:endParaRPr lang="sk-SK" sz="2800" dirty="0">
              <a:latin typeface="Franklin Gothic Medium Cond" pitchFamily="34" charset="0"/>
            </a:endParaRPr>
          </a:p>
        </p:txBody>
      </p:sp>
    </p:spTree>
    <p:extLst>
      <p:ext uri="{BB962C8B-B14F-4D97-AF65-F5344CB8AC3E}">
        <p14:creationId xmlns:p14="http://schemas.microsoft.com/office/powerpoint/2010/main" val="20799799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0" name="Picture 19" descr="2691877826_6169015c13_b.jpg"/>
          <p:cNvPicPr>
            <a:picLocks noChangeAspect="1"/>
          </p:cNvPicPr>
          <p:nvPr/>
        </p:nvPicPr>
        <p:blipFill>
          <a:blip r:embed="rId3" cstate="screen">
            <a:grayscl/>
            <a:lum bright="55000" contrast="-70000"/>
          </a:blip>
          <a:srcRect r="-1641"/>
          <a:stretch>
            <a:fillRect/>
          </a:stretch>
        </p:blipFill>
        <p:spPr>
          <a:xfrm>
            <a:off x="457863" y="533400"/>
            <a:ext cx="3437571" cy="3183632"/>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2691877826_6169015c13_b.jpg"/>
          <p:cNvPicPr>
            <a:picLocks noChangeAspect="1"/>
          </p:cNvPicPr>
          <p:nvPr/>
        </p:nvPicPr>
        <p:blipFill>
          <a:blip r:embed="rId4" cstate="screen">
            <a:grayscl/>
            <a:lum bright="55000" contrast="-70000"/>
          </a:blip>
          <a:srcRect/>
          <a:stretch>
            <a:fillRect/>
          </a:stretch>
        </p:blipFill>
        <p:spPr>
          <a:xfrm>
            <a:off x="4516072" y="2325120"/>
            <a:ext cx="3871279" cy="3871279"/>
          </a:xfrm>
          <a:prstGeom prst="rect">
            <a:avLst/>
          </a:prstGeom>
          <a:effectLst/>
          <a:scene3d>
            <a:camera prst="orthographicFront"/>
            <a:lightRig rig="threePt" dir="t">
              <a:rot lat="0" lon="0" rev="0"/>
            </a:lightRig>
          </a:scene3d>
          <a:sp3d prstMaterial="softEdge"/>
        </p:spPr>
      </p:pic>
      <p:pic>
        <p:nvPicPr>
          <p:cNvPr id="9218" name="Picture 2" descr="Výsledok vyhľadávania obrázkov pre dopyt kristus na kríži">
            <a:extLst>
              <a:ext uri="{FF2B5EF4-FFF2-40B4-BE49-F238E27FC236}">
                <a16:creationId xmlns:a16="http://schemas.microsoft.com/office/drawing/2014/main" id="{11F9D525-BF25-437C-86E0-FCA4497EEF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9" t="6269" r="-429" b="24715"/>
          <a:stretch/>
        </p:blipFill>
        <p:spPr bwMode="auto">
          <a:xfrm>
            <a:off x="4841928" y="2422242"/>
            <a:ext cx="3779071" cy="36770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2691877826_6169015c13_b.jpg"/>
          <p:cNvPicPr>
            <a:picLocks noChangeAspect="1"/>
          </p:cNvPicPr>
          <p:nvPr/>
        </p:nvPicPr>
        <p:blipFill>
          <a:blip r:embed="rId4" cstate="screen"/>
          <a:srcRect/>
          <a:stretch>
            <a:fillRect/>
          </a:stretch>
        </p:blipFill>
        <p:spPr>
          <a:xfrm>
            <a:off x="4282424" y="1905000"/>
            <a:ext cx="4795456" cy="4795456"/>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4" name="Picture 3" descr="2691877826_6169015c13_b.jpg"/>
          <p:cNvPicPr>
            <a:picLocks noChangeAspect="1"/>
          </p:cNvPicPr>
          <p:nvPr/>
        </p:nvPicPr>
        <p:blipFill>
          <a:blip r:embed="rId3" cstate="screen"/>
          <a:srcRect r="-1641"/>
          <a:stretch>
            <a:fillRect/>
          </a:stretch>
        </p:blipFill>
        <p:spPr>
          <a:xfrm>
            <a:off x="167192" y="133021"/>
            <a:ext cx="4049112" cy="4049112"/>
          </a:xfrm>
          <a:prstGeom prst="frame">
            <a:avLst>
              <a:gd name="adj1" fmla="val 12500"/>
            </a:avLst>
          </a:prstGeom>
          <a:blipFill>
            <a:blip r:embed="rId6"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716023" y="622155"/>
            <a:ext cx="2921249" cy="3000821"/>
          </a:xfrm>
          <a:prstGeom prst="rect">
            <a:avLst/>
          </a:prstGeom>
          <a:noFill/>
        </p:spPr>
        <p:txBody>
          <a:bodyPr wrap="square" rtlCol="0">
            <a:spAutoFit/>
          </a:bodyPr>
          <a:lstStyle/>
          <a:p>
            <a:pPr algn="ctr"/>
            <a:r>
              <a:rPr lang="sk-SK" sz="2700" dirty="0">
                <a:latin typeface="Franklin Gothic Medium Cond" pitchFamily="34" charset="0"/>
              </a:rPr>
              <a:t>„A my sme poznali a uverili v lásku, ktorú má Boh k nám. Boh je láska, a kto zostáva v láske, zostáva v Bohu a Boh zostáva v ňom.“ 1J 4,16</a:t>
            </a:r>
          </a:p>
        </p:txBody>
      </p:sp>
    </p:spTree>
    <p:extLst>
      <p:ext uri="{BB962C8B-B14F-4D97-AF65-F5344CB8AC3E}">
        <p14:creationId xmlns:p14="http://schemas.microsoft.com/office/powerpoint/2010/main" val="3122426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0" name="Picture 19" descr="2691877826_6169015c13_b.jpg"/>
          <p:cNvPicPr>
            <a:picLocks noChangeAspect="1"/>
          </p:cNvPicPr>
          <p:nvPr/>
        </p:nvPicPr>
        <p:blipFill>
          <a:blip r:embed="rId3" cstate="screen">
            <a:grayscl/>
            <a:lum bright="55000" contrast="-70000"/>
          </a:blip>
          <a:srcRect r="-1641"/>
          <a:stretch>
            <a:fillRect/>
          </a:stretch>
        </p:blipFill>
        <p:spPr>
          <a:xfrm>
            <a:off x="301003" y="368669"/>
            <a:ext cx="1504355" cy="1393226"/>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2691877826_6169015c13_b.jpg"/>
          <p:cNvPicPr>
            <a:picLocks noChangeAspect="1"/>
          </p:cNvPicPr>
          <p:nvPr/>
        </p:nvPicPr>
        <p:blipFill>
          <a:blip r:embed="rId4" cstate="screen">
            <a:grayscl/>
            <a:lum bright="55000" contrast="-70000"/>
          </a:blip>
          <a:srcRect/>
          <a:stretch>
            <a:fillRect/>
          </a:stretch>
        </p:blipFill>
        <p:spPr>
          <a:xfrm>
            <a:off x="2608434" y="1179578"/>
            <a:ext cx="5085580" cy="5085580"/>
          </a:xfrm>
          <a:prstGeom prst="rect">
            <a:avLst/>
          </a:prstGeom>
          <a:effectLst/>
          <a:scene3d>
            <a:camera prst="orthographicFront"/>
            <a:lightRig rig="threePt" dir="t">
              <a:rot lat="0" lon="0" rev="0"/>
            </a:lightRig>
          </a:scene3d>
          <a:sp3d prstMaterial="softEdge"/>
        </p:spPr>
      </p:pic>
      <p:pic>
        <p:nvPicPr>
          <p:cNvPr id="4" name="Picture 3" descr="2691877826_6169015c13_b.jpg"/>
          <p:cNvPicPr>
            <a:picLocks noChangeAspect="1"/>
          </p:cNvPicPr>
          <p:nvPr/>
        </p:nvPicPr>
        <p:blipFill>
          <a:blip r:embed="rId3" cstate="screen"/>
          <a:srcRect r="-1641"/>
          <a:stretch>
            <a:fillRect/>
          </a:stretch>
        </p:blipFill>
        <p:spPr>
          <a:xfrm>
            <a:off x="167192" y="133021"/>
            <a:ext cx="1771979" cy="1771979"/>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5041271" y="2879311"/>
            <a:ext cx="2921249" cy="3000821"/>
          </a:xfrm>
          <a:prstGeom prst="rect">
            <a:avLst/>
          </a:prstGeom>
          <a:noFill/>
        </p:spPr>
        <p:txBody>
          <a:bodyPr wrap="square" rtlCol="0">
            <a:spAutoFit/>
          </a:bodyPr>
          <a:lstStyle/>
          <a:p>
            <a:pPr algn="ctr"/>
            <a:r>
              <a:rPr lang="sk-SK" sz="2700" dirty="0">
                <a:latin typeface="Franklin Gothic Medium Cond" pitchFamily="34" charset="0"/>
              </a:rPr>
              <a:t>„A my sme poznali a uverili v lásku, ktorú má Boh k nám. Boh je láska, a kto zostáva v láske, zostáva v Bohu a Boh zostáva v ňom.“ 1J 4,16</a:t>
            </a:r>
          </a:p>
        </p:txBody>
      </p:sp>
      <p:pic>
        <p:nvPicPr>
          <p:cNvPr id="10" name="Picture 20" descr="2691877826_6169015c13_b.jpg">
            <a:extLst>
              <a:ext uri="{FF2B5EF4-FFF2-40B4-BE49-F238E27FC236}">
                <a16:creationId xmlns:a16="http://schemas.microsoft.com/office/drawing/2014/main" id="{46DB6851-1498-46B7-AD57-EBFF74DC9650}"/>
              </a:ext>
            </a:extLst>
          </p:cNvPr>
          <p:cNvPicPr>
            <a:picLocks noChangeAspect="1"/>
          </p:cNvPicPr>
          <p:nvPr/>
        </p:nvPicPr>
        <p:blipFill>
          <a:blip r:embed="rId4" cstate="screen">
            <a:grayscl/>
            <a:lum bright="55000" contrast="-70000"/>
          </a:blip>
          <a:srcRect/>
          <a:stretch>
            <a:fillRect/>
          </a:stretch>
        </p:blipFill>
        <p:spPr>
          <a:xfrm>
            <a:off x="2900949" y="897720"/>
            <a:ext cx="5085580" cy="5085580"/>
          </a:xfrm>
          <a:prstGeom prst="rect">
            <a:avLst/>
          </a:prstGeom>
          <a:effectLst/>
          <a:scene3d>
            <a:camera prst="orthographicFront"/>
            <a:lightRig rig="threePt" dir="t">
              <a:rot lat="0" lon="0" rev="0"/>
            </a:lightRig>
          </a:scene3d>
          <a:sp3d prstMaterial="softEdge"/>
        </p:spPr>
      </p:pic>
      <p:pic>
        <p:nvPicPr>
          <p:cNvPr id="11" name="Picture 15" descr="2691877826_6169015c13_b.jpg">
            <a:extLst>
              <a:ext uri="{FF2B5EF4-FFF2-40B4-BE49-F238E27FC236}">
                <a16:creationId xmlns:a16="http://schemas.microsoft.com/office/drawing/2014/main" id="{4B0A1244-2D8D-4E2B-8F83-B7C4810A2434}"/>
              </a:ext>
            </a:extLst>
          </p:cNvPr>
          <p:cNvPicPr>
            <a:picLocks noChangeAspect="1"/>
          </p:cNvPicPr>
          <p:nvPr/>
        </p:nvPicPr>
        <p:blipFill>
          <a:blip r:embed="rId4" cstate="screen"/>
          <a:srcRect/>
          <a:stretch>
            <a:fillRect/>
          </a:stretch>
        </p:blipFill>
        <p:spPr>
          <a:xfrm>
            <a:off x="2522357" y="332656"/>
            <a:ext cx="6299644" cy="6299644"/>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2" name="TextBox 16">
            <a:extLst>
              <a:ext uri="{FF2B5EF4-FFF2-40B4-BE49-F238E27FC236}">
                <a16:creationId xmlns:a16="http://schemas.microsoft.com/office/drawing/2014/main" id="{B73F9B3F-38B3-4A16-A30C-5D0DBDE383B1}"/>
              </a:ext>
            </a:extLst>
          </p:cNvPr>
          <p:cNvSpPr txBox="1"/>
          <p:nvPr/>
        </p:nvSpPr>
        <p:spPr>
          <a:xfrm>
            <a:off x="481653" y="395868"/>
            <a:ext cx="1056939" cy="1338828"/>
          </a:xfrm>
          <a:prstGeom prst="rect">
            <a:avLst/>
          </a:prstGeom>
          <a:noFill/>
        </p:spPr>
        <p:txBody>
          <a:bodyPr wrap="square" rtlCol="0">
            <a:spAutoFit/>
          </a:bodyPr>
          <a:lstStyle/>
          <a:p>
            <a:pPr algn="ctr"/>
            <a:r>
              <a:rPr lang="sk-SK" sz="2700" dirty="0">
                <a:latin typeface="Franklin Gothic Medium Cond" pitchFamily="34" charset="0"/>
              </a:rPr>
              <a:t>Hymna lásky</a:t>
            </a:r>
          </a:p>
          <a:p>
            <a:pPr algn="ctr"/>
            <a:r>
              <a:rPr lang="sk-SK" sz="2700" dirty="0">
                <a:latin typeface="Franklin Gothic Medium Cond" pitchFamily="34" charset="0"/>
              </a:rPr>
              <a:t>1K 13</a:t>
            </a:r>
          </a:p>
        </p:txBody>
      </p:sp>
      <p:sp>
        <p:nvSpPr>
          <p:cNvPr id="13" name="TextBox 16">
            <a:extLst>
              <a:ext uri="{FF2B5EF4-FFF2-40B4-BE49-F238E27FC236}">
                <a16:creationId xmlns:a16="http://schemas.microsoft.com/office/drawing/2014/main" id="{739116AD-92AF-42C1-BF14-DB5E5C919F01}"/>
              </a:ext>
            </a:extLst>
          </p:cNvPr>
          <p:cNvSpPr txBox="1"/>
          <p:nvPr/>
        </p:nvSpPr>
        <p:spPr>
          <a:xfrm>
            <a:off x="3412740" y="1179578"/>
            <a:ext cx="4549780" cy="4708981"/>
          </a:xfrm>
          <a:prstGeom prst="rect">
            <a:avLst/>
          </a:prstGeom>
          <a:noFill/>
        </p:spPr>
        <p:txBody>
          <a:bodyPr wrap="square" rtlCol="0">
            <a:spAutoFit/>
          </a:bodyPr>
          <a:lstStyle/>
          <a:p>
            <a:r>
              <a:rPr lang="sk-SK" sz="2500" dirty="0">
                <a:latin typeface="Franklin Gothic Medium Cond" pitchFamily="34" charset="0"/>
              </a:rPr>
              <a:t>1 A čo by som ľudskými jazykmi hovoril, aj anjelskými, a lásky by som nemal, bol by som iba cvendžiacim kovom a zvučiacim zvonom. 2 A čo by som vedel aj prorokovať a poznal všetky tajomstvá a mal všetko možné poznanie, a čo by som mal takú vieru, že by som hory prenášal, a lásky by som nemal - nič nie som. 3 A čo by som rozdal všetok svoj majetok, i telo si dal spáliť, a lásky by som nemal, nič mi to nepomôže.</a:t>
            </a:r>
          </a:p>
        </p:txBody>
      </p:sp>
    </p:spTree>
    <p:extLst>
      <p:ext uri="{BB962C8B-B14F-4D97-AF65-F5344CB8AC3E}">
        <p14:creationId xmlns:p14="http://schemas.microsoft.com/office/powerpoint/2010/main" val="26992076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0" name="Picture 19" descr="2691877826_6169015c13_b.jpg"/>
          <p:cNvPicPr>
            <a:picLocks noChangeAspect="1"/>
          </p:cNvPicPr>
          <p:nvPr/>
        </p:nvPicPr>
        <p:blipFill>
          <a:blip r:embed="rId3" cstate="screen">
            <a:grayscl/>
            <a:lum bright="55000" contrast="-70000"/>
          </a:blip>
          <a:srcRect r="-1641"/>
          <a:stretch>
            <a:fillRect/>
          </a:stretch>
        </p:blipFill>
        <p:spPr>
          <a:xfrm>
            <a:off x="301003" y="368669"/>
            <a:ext cx="1504355" cy="1393226"/>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2691877826_6169015c13_b.jpg"/>
          <p:cNvPicPr>
            <a:picLocks noChangeAspect="1"/>
          </p:cNvPicPr>
          <p:nvPr/>
        </p:nvPicPr>
        <p:blipFill>
          <a:blip r:embed="rId4" cstate="screen">
            <a:grayscl/>
            <a:lum bright="55000" contrast="-70000"/>
          </a:blip>
          <a:srcRect/>
          <a:stretch>
            <a:fillRect/>
          </a:stretch>
        </p:blipFill>
        <p:spPr>
          <a:xfrm>
            <a:off x="2608434" y="1179578"/>
            <a:ext cx="5085580" cy="5085580"/>
          </a:xfrm>
          <a:prstGeom prst="rect">
            <a:avLst/>
          </a:prstGeom>
          <a:effectLst/>
          <a:scene3d>
            <a:camera prst="orthographicFront"/>
            <a:lightRig rig="threePt" dir="t">
              <a:rot lat="0" lon="0" rev="0"/>
            </a:lightRig>
          </a:scene3d>
          <a:sp3d prstMaterial="softEdge"/>
        </p:spPr>
      </p:pic>
      <p:pic>
        <p:nvPicPr>
          <p:cNvPr id="4" name="Picture 3" descr="2691877826_6169015c13_b.jpg"/>
          <p:cNvPicPr>
            <a:picLocks noChangeAspect="1"/>
          </p:cNvPicPr>
          <p:nvPr/>
        </p:nvPicPr>
        <p:blipFill>
          <a:blip r:embed="rId3" cstate="screen"/>
          <a:srcRect r="-1641"/>
          <a:stretch>
            <a:fillRect/>
          </a:stretch>
        </p:blipFill>
        <p:spPr>
          <a:xfrm>
            <a:off x="167192" y="133021"/>
            <a:ext cx="1771979" cy="1771979"/>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5041271" y="2879311"/>
            <a:ext cx="2921249" cy="3000821"/>
          </a:xfrm>
          <a:prstGeom prst="rect">
            <a:avLst/>
          </a:prstGeom>
          <a:noFill/>
        </p:spPr>
        <p:txBody>
          <a:bodyPr wrap="square" rtlCol="0">
            <a:spAutoFit/>
          </a:bodyPr>
          <a:lstStyle/>
          <a:p>
            <a:pPr algn="ctr"/>
            <a:r>
              <a:rPr lang="sk-SK" sz="2700" dirty="0">
                <a:latin typeface="Franklin Gothic Medium Cond" pitchFamily="34" charset="0"/>
              </a:rPr>
              <a:t>„A my sme poznali a uverili v lásku, ktorú má Boh k nám. Boh je láska, a kto zostáva v láske, zostáva v Bohu a Boh zostáva v ňom.“ 1J 4,16</a:t>
            </a:r>
          </a:p>
        </p:txBody>
      </p:sp>
      <p:pic>
        <p:nvPicPr>
          <p:cNvPr id="10" name="Picture 20" descr="2691877826_6169015c13_b.jpg">
            <a:extLst>
              <a:ext uri="{FF2B5EF4-FFF2-40B4-BE49-F238E27FC236}">
                <a16:creationId xmlns:a16="http://schemas.microsoft.com/office/drawing/2014/main" id="{46DB6851-1498-46B7-AD57-EBFF74DC9650}"/>
              </a:ext>
            </a:extLst>
          </p:cNvPr>
          <p:cNvPicPr>
            <a:picLocks noChangeAspect="1"/>
          </p:cNvPicPr>
          <p:nvPr/>
        </p:nvPicPr>
        <p:blipFill>
          <a:blip r:embed="rId4" cstate="screen">
            <a:grayscl/>
            <a:lum bright="55000" contrast="-70000"/>
          </a:blip>
          <a:srcRect/>
          <a:stretch>
            <a:fillRect/>
          </a:stretch>
        </p:blipFill>
        <p:spPr>
          <a:xfrm>
            <a:off x="2900949" y="897720"/>
            <a:ext cx="5085580" cy="5085580"/>
          </a:xfrm>
          <a:prstGeom prst="rect">
            <a:avLst/>
          </a:prstGeom>
          <a:effectLst/>
          <a:scene3d>
            <a:camera prst="orthographicFront"/>
            <a:lightRig rig="threePt" dir="t">
              <a:rot lat="0" lon="0" rev="0"/>
            </a:lightRig>
          </a:scene3d>
          <a:sp3d prstMaterial="softEdge"/>
        </p:spPr>
      </p:pic>
      <p:pic>
        <p:nvPicPr>
          <p:cNvPr id="11" name="Picture 15" descr="2691877826_6169015c13_b.jpg">
            <a:extLst>
              <a:ext uri="{FF2B5EF4-FFF2-40B4-BE49-F238E27FC236}">
                <a16:creationId xmlns:a16="http://schemas.microsoft.com/office/drawing/2014/main" id="{4B0A1244-2D8D-4E2B-8F83-B7C4810A2434}"/>
              </a:ext>
            </a:extLst>
          </p:cNvPr>
          <p:cNvPicPr>
            <a:picLocks noChangeAspect="1"/>
          </p:cNvPicPr>
          <p:nvPr/>
        </p:nvPicPr>
        <p:blipFill>
          <a:blip r:embed="rId4" cstate="screen"/>
          <a:srcRect/>
          <a:stretch>
            <a:fillRect/>
          </a:stretch>
        </p:blipFill>
        <p:spPr>
          <a:xfrm>
            <a:off x="2522357" y="332656"/>
            <a:ext cx="6299644" cy="6299644"/>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2" name="TextBox 16">
            <a:extLst>
              <a:ext uri="{FF2B5EF4-FFF2-40B4-BE49-F238E27FC236}">
                <a16:creationId xmlns:a16="http://schemas.microsoft.com/office/drawing/2014/main" id="{B73F9B3F-38B3-4A16-A30C-5D0DBDE383B1}"/>
              </a:ext>
            </a:extLst>
          </p:cNvPr>
          <p:cNvSpPr txBox="1"/>
          <p:nvPr/>
        </p:nvSpPr>
        <p:spPr>
          <a:xfrm>
            <a:off x="481653" y="395868"/>
            <a:ext cx="1056939" cy="1338828"/>
          </a:xfrm>
          <a:prstGeom prst="rect">
            <a:avLst/>
          </a:prstGeom>
          <a:noFill/>
        </p:spPr>
        <p:txBody>
          <a:bodyPr wrap="square" rtlCol="0">
            <a:spAutoFit/>
          </a:bodyPr>
          <a:lstStyle/>
          <a:p>
            <a:pPr algn="ctr"/>
            <a:r>
              <a:rPr lang="sk-SK" sz="2700" dirty="0">
                <a:latin typeface="Franklin Gothic Medium Cond" pitchFamily="34" charset="0"/>
              </a:rPr>
              <a:t>Hymna lásky</a:t>
            </a:r>
          </a:p>
          <a:p>
            <a:pPr algn="ctr"/>
            <a:r>
              <a:rPr lang="sk-SK" sz="2700" dirty="0">
                <a:latin typeface="Franklin Gothic Medium Cond" pitchFamily="34" charset="0"/>
              </a:rPr>
              <a:t>1K 13</a:t>
            </a:r>
          </a:p>
        </p:txBody>
      </p:sp>
      <p:sp>
        <p:nvSpPr>
          <p:cNvPr id="13" name="TextBox 16">
            <a:extLst>
              <a:ext uri="{FF2B5EF4-FFF2-40B4-BE49-F238E27FC236}">
                <a16:creationId xmlns:a16="http://schemas.microsoft.com/office/drawing/2014/main" id="{739116AD-92AF-42C1-BF14-DB5E5C919F01}"/>
              </a:ext>
            </a:extLst>
          </p:cNvPr>
          <p:cNvSpPr txBox="1"/>
          <p:nvPr/>
        </p:nvSpPr>
        <p:spPr>
          <a:xfrm>
            <a:off x="3412740" y="1179578"/>
            <a:ext cx="4549780" cy="3970318"/>
          </a:xfrm>
          <a:prstGeom prst="rect">
            <a:avLst/>
          </a:prstGeom>
          <a:noFill/>
        </p:spPr>
        <p:txBody>
          <a:bodyPr wrap="square" rtlCol="0">
            <a:spAutoFit/>
          </a:bodyPr>
          <a:lstStyle/>
          <a:p>
            <a:r>
              <a:rPr lang="sk-SK" sz="2800" dirty="0">
                <a:latin typeface="Franklin Gothic Medium Cond" pitchFamily="34" charset="0"/>
              </a:rPr>
              <a:t>4 "Láska je trpezlivá, láska je dobrotivá, nezávidí, láska sa nevystatuje a nenadúva;„ 5 nie je neslušná, nie je sebecká, nerozčuľuje sa, nezmýšľa zle, 6 "neraduje sa z neprávosti, ale teší sa s pravdou;„ 7 všetko znáša, všetkému verí, všetkého sa </a:t>
            </a:r>
            <a:r>
              <a:rPr lang="sk-SK" sz="2800" dirty="0" err="1">
                <a:latin typeface="Franklin Gothic Medium Cond" pitchFamily="34" charset="0"/>
              </a:rPr>
              <a:t>nádejá</a:t>
            </a:r>
            <a:r>
              <a:rPr lang="sk-SK" sz="2800" dirty="0">
                <a:latin typeface="Franklin Gothic Medium Cond" pitchFamily="34" charset="0"/>
              </a:rPr>
              <a:t>, všetko pretrpí.</a:t>
            </a:r>
          </a:p>
        </p:txBody>
      </p:sp>
    </p:spTree>
    <p:extLst>
      <p:ext uri="{BB962C8B-B14F-4D97-AF65-F5344CB8AC3E}">
        <p14:creationId xmlns:p14="http://schemas.microsoft.com/office/powerpoint/2010/main" val="35960033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0" name="Picture 19" descr="2691877826_6169015c13_b.jpg"/>
          <p:cNvPicPr>
            <a:picLocks noChangeAspect="1"/>
          </p:cNvPicPr>
          <p:nvPr/>
        </p:nvPicPr>
        <p:blipFill>
          <a:blip r:embed="rId3" cstate="screen">
            <a:grayscl/>
            <a:lum bright="55000" contrast="-70000"/>
          </a:blip>
          <a:srcRect r="-1641"/>
          <a:stretch>
            <a:fillRect/>
          </a:stretch>
        </p:blipFill>
        <p:spPr>
          <a:xfrm>
            <a:off x="301003" y="368669"/>
            <a:ext cx="1504355" cy="1393226"/>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2691877826_6169015c13_b.jpg"/>
          <p:cNvPicPr>
            <a:picLocks noChangeAspect="1"/>
          </p:cNvPicPr>
          <p:nvPr/>
        </p:nvPicPr>
        <p:blipFill>
          <a:blip r:embed="rId4" cstate="screen">
            <a:grayscl/>
            <a:lum bright="55000" contrast="-70000"/>
          </a:blip>
          <a:srcRect/>
          <a:stretch>
            <a:fillRect/>
          </a:stretch>
        </p:blipFill>
        <p:spPr>
          <a:xfrm>
            <a:off x="2608434" y="1179578"/>
            <a:ext cx="5085580" cy="5085580"/>
          </a:xfrm>
          <a:prstGeom prst="rect">
            <a:avLst/>
          </a:prstGeom>
          <a:effectLst/>
          <a:scene3d>
            <a:camera prst="orthographicFront"/>
            <a:lightRig rig="threePt" dir="t">
              <a:rot lat="0" lon="0" rev="0"/>
            </a:lightRig>
          </a:scene3d>
          <a:sp3d prstMaterial="softEdge"/>
        </p:spPr>
      </p:pic>
      <p:pic>
        <p:nvPicPr>
          <p:cNvPr id="4" name="Picture 3" descr="2691877826_6169015c13_b.jpg"/>
          <p:cNvPicPr>
            <a:picLocks noChangeAspect="1"/>
          </p:cNvPicPr>
          <p:nvPr/>
        </p:nvPicPr>
        <p:blipFill>
          <a:blip r:embed="rId3" cstate="screen"/>
          <a:srcRect r="-1641"/>
          <a:stretch>
            <a:fillRect/>
          </a:stretch>
        </p:blipFill>
        <p:spPr>
          <a:xfrm>
            <a:off x="167192" y="133021"/>
            <a:ext cx="1771979" cy="1771979"/>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5041271" y="2879311"/>
            <a:ext cx="2921249" cy="3000821"/>
          </a:xfrm>
          <a:prstGeom prst="rect">
            <a:avLst/>
          </a:prstGeom>
          <a:noFill/>
        </p:spPr>
        <p:txBody>
          <a:bodyPr wrap="square" rtlCol="0">
            <a:spAutoFit/>
          </a:bodyPr>
          <a:lstStyle/>
          <a:p>
            <a:pPr algn="ctr"/>
            <a:r>
              <a:rPr lang="sk-SK" sz="2700" dirty="0">
                <a:latin typeface="Franklin Gothic Medium Cond" pitchFamily="34" charset="0"/>
              </a:rPr>
              <a:t>„A my sme poznali a uverili v lásku, ktorú má Boh k nám. Boh je láska, a kto zostáva v láske, zostáva v Bohu a Boh zostáva v ňom.“ 1J 4,16</a:t>
            </a:r>
          </a:p>
        </p:txBody>
      </p:sp>
      <p:pic>
        <p:nvPicPr>
          <p:cNvPr id="10" name="Picture 20" descr="2691877826_6169015c13_b.jpg">
            <a:extLst>
              <a:ext uri="{FF2B5EF4-FFF2-40B4-BE49-F238E27FC236}">
                <a16:creationId xmlns:a16="http://schemas.microsoft.com/office/drawing/2014/main" id="{46DB6851-1498-46B7-AD57-EBFF74DC9650}"/>
              </a:ext>
            </a:extLst>
          </p:cNvPr>
          <p:cNvPicPr>
            <a:picLocks noChangeAspect="1"/>
          </p:cNvPicPr>
          <p:nvPr/>
        </p:nvPicPr>
        <p:blipFill>
          <a:blip r:embed="rId4" cstate="screen">
            <a:grayscl/>
            <a:lum bright="55000" contrast="-70000"/>
          </a:blip>
          <a:srcRect/>
          <a:stretch>
            <a:fillRect/>
          </a:stretch>
        </p:blipFill>
        <p:spPr>
          <a:xfrm>
            <a:off x="2900949" y="897720"/>
            <a:ext cx="5085580" cy="5085580"/>
          </a:xfrm>
          <a:prstGeom prst="rect">
            <a:avLst/>
          </a:prstGeom>
          <a:effectLst/>
          <a:scene3d>
            <a:camera prst="orthographicFront"/>
            <a:lightRig rig="threePt" dir="t">
              <a:rot lat="0" lon="0" rev="0"/>
            </a:lightRig>
          </a:scene3d>
          <a:sp3d prstMaterial="softEdge"/>
        </p:spPr>
      </p:pic>
      <p:pic>
        <p:nvPicPr>
          <p:cNvPr id="11" name="Picture 15" descr="2691877826_6169015c13_b.jpg">
            <a:extLst>
              <a:ext uri="{FF2B5EF4-FFF2-40B4-BE49-F238E27FC236}">
                <a16:creationId xmlns:a16="http://schemas.microsoft.com/office/drawing/2014/main" id="{4B0A1244-2D8D-4E2B-8F83-B7C4810A2434}"/>
              </a:ext>
            </a:extLst>
          </p:cNvPr>
          <p:cNvPicPr>
            <a:picLocks noChangeAspect="1"/>
          </p:cNvPicPr>
          <p:nvPr/>
        </p:nvPicPr>
        <p:blipFill>
          <a:blip r:embed="rId4" cstate="screen"/>
          <a:srcRect/>
          <a:stretch>
            <a:fillRect/>
          </a:stretch>
        </p:blipFill>
        <p:spPr>
          <a:xfrm>
            <a:off x="2522357" y="332656"/>
            <a:ext cx="6299644" cy="6299644"/>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2" name="TextBox 16">
            <a:extLst>
              <a:ext uri="{FF2B5EF4-FFF2-40B4-BE49-F238E27FC236}">
                <a16:creationId xmlns:a16="http://schemas.microsoft.com/office/drawing/2014/main" id="{B73F9B3F-38B3-4A16-A30C-5D0DBDE383B1}"/>
              </a:ext>
            </a:extLst>
          </p:cNvPr>
          <p:cNvSpPr txBox="1"/>
          <p:nvPr/>
        </p:nvSpPr>
        <p:spPr>
          <a:xfrm>
            <a:off x="481653" y="395868"/>
            <a:ext cx="1056939" cy="1338828"/>
          </a:xfrm>
          <a:prstGeom prst="rect">
            <a:avLst/>
          </a:prstGeom>
          <a:noFill/>
        </p:spPr>
        <p:txBody>
          <a:bodyPr wrap="square" rtlCol="0">
            <a:spAutoFit/>
          </a:bodyPr>
          <a:lstStyle/>
          <a:p>
            <a:pPr algn="ctr"/>
            <a:r>
              <a:rPr lang="sk-SK" sz="2700" dirty="0">
                <a:latin typeface="Franklin Gothic Medium Cond" pitchFamily="34" charset="0"/>
              </a:rPr>
              <a:t>Hymna lásky</a:t>
            </a:r>
          </a:p>
          <a:p>
            <a:pPr algn="ctr"/>
            <a:r>
              <a:rPr lang="sk-SK" sz="2700" dirty="0">
                <a:latin typeface="Franklin Gothic Medium Cond" pitchFamily="34" charset="0"/>
              </a:rPr>
              <a:t>1K 13</a:t>
            </a:r>
          </a:p>
        </p:txBody>
      </p:sp>
      <p:sp>
        <p:nvSpPr>
          <p:cNvPr id="13" name="TextBox 16">
            <a:extLst>
              <a:ext uri="{FF2B5EF4-FFF2-40B4-BE49-F238E27FC236}">
                <a16:creationId xmlns:a16="http://schemas.microsoft.com/office/drawing/2014/main" id="{739116AD-92AF-42C1-BF14-DB5E5C919F01}"/>
              </a:ext>
            </a:extLst>
          </p:cNvPr>
          <p:cNvSpPr txBox="1"/>
          <p:nvPr/>
        </p:nvSpPr>
        <p:spPr>
          <a:xfrm>
            <a:off x="3412740" y="1179578"/>
            <a:ext cx="4549780" cy="4493538"/>
          </a:xfrm>
          <a:prstGeom prst="rect">
            <a:avLst/>
          </a:prstGeom>
          <a:noFill/>
        </p:spPr>
        <p:txBody>
          <a:bodyPr wrap="square" rtlCol="0">
            <a:spAutoFit/>
          </a:bodyPr>
          <a:lstStyle/>
          <a:p>
            <a:r>
              <a:rPr lang="sk-SK" sz="2600" dirty="0">
                <a:latin typeface="Franklin Gothic Medium Cond" pitchFamily="34" charset="0"/>
              </a:rPr>
              <a:t>8 Láska nikdy neprestane. Ale proroctvá sa pominú, jazyky umĺknu, poznanie sa pominie. 9 Lebo sčiastky poznávame a sčiastky prorokujeme, 10 ale keď príde dokonalé, čiastočné sa pominie. 11 "Keď som bol dieťa, hovoril som ako dieťa, zmýšľal som ako dieťa, usudzoval som ako dieťa; ale keď som sa stal mužom, zanechal som detské spôsoby.„</a:t>
            </a:r>
          </a:p>
        </p:txBody>
      </p:sp>
    </p:spTree>
    <p:extLst>
      <p:ext uri="{BB962C8B-B14F-4D97-AF65-F5344CB8AC3E}">
        <p14:creationId xmlns:p14="http://schemas.microsoft.com/office/powerpoint/2010/main" val="25920425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0" name="Picture 19" descr="2691877826_6169015c13_b.jpg"/>
          <p:cNvPicPr>
            <a:picLocks noChangeAspect="1"/>
          </p:cNvPicPr>
          <p:nvPr/>
        </p:nvPicPr>
        <p:blipFill>
          <a:blip r:embed="rId3" cstate="screen">
            <a:grayscl/>
            <a:lum bright="55000" contrast="-70000"/>
          </a:blip>
          <a:srcRect r="-1641"/>
          <a:stretch>
            <a:fillRect/>
          </a:stretch>
        </p:blipFill>
        <p:spPr>
          <a:xfrm>
            <a:off x="301003" y="368669"/>
            <a:ext cx="1504355" cy="1393226"/>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2691877826_6169015c13_b.jpg"/>
          <p:cNvPicPr>
            <a:picLocks noChangeAspect="1"/>
          </p:cNvPicPr>
          <p:nvPr/>
        </p:nvPicPr>
        <p:blipFill>
          <a:blip r:embed="rId4" cstate="screen">
            <a:grayscl/>
            <a:lum bright="55000" contrast="-70000"/>
          </a:blip>
          <a:srcRect/>
          <a:stretch>
            <a:fillRect/>
          </a:stretch>
        </p:blipFill>
        <p:spPr>
          <a:xfrm>
            <a:off x="2608434" y="1179578"/>
            <a:ext cx="5085580" cy="5085580"/>
          </a:xfrm>
          <a:prstGeom prst="rect">
            <a:avLst/>
          </a:prstGeom>
          <a:effectLst/>
          <a:scene3d>
            <a:camera prst="orthographicFront"/>
            <a:lightRig rig="threePt" dir="t">
              <a:rot lat="0" lon="0" rev="0"/>
            </a:lightRig>
          </a:scene3d>
          <a:sp3d prstMaterial="softEdge"/>
        </p:spPr>
      </p:pic>
      <p:pic>
        <p:nvPicPr>
          <p:cNvPr id="4" name="Picture 3" descr="2691877826_6169015c13_b.jpg"/>
          <p:cNvPicPr>
            <a:picLocks noChangeAspect="1"/>
          </p:cNvPicPr>
          <p:nvPr/>
        </p:nvPicPr>
        <p:blipFill>
          <a:blip r:embed="rId3" cstate="screen"/>
          <a:srcRect r="-1641"/>
          <a:stretch>
            <a:fillRect/>
          </a:stretch>
        </p:blipFill>
        <p:spPr>
          <a:xfrm>
            <a:off x="167192" y="133021"/>
            <a:ext cx="1771979" cy="1771979"/>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5041271" y="2879311"/>
            <a:ext cx="2921249" cy="3000821"/>
          </a:xfrm>
          <a:prstGeom prst="rect">
            <a:avLst/>
          </a:prstGeom>
          <a:noFill/>
        </p:spPr>
        <p:txBody>
          <a:bodyPr wrap="square" rtlCol="0">
            <a:spAutoFit/>
          </a:bodyPr>
          <a:lstStyle/>
          <a:p>
            <a:pPr algn="ctr"/>
            <a:r>
              <a:rPr lang="sk-SK" sz="2700" dirty="0">
                <a:latin typeface="Franklin Gothic Medium Cond" pitchFamily="34" charset="0"/>
              </a:rPr>
              <a:t>„A my sme poznali a uverili v lásku, ktorú má Boh k nám. Boh je láska, a kto zostáva v láske, zostáva v Bohu a Boh zostáva v ňom.“ 1J 4,16</a:t>
            </a:r>
          </a:p>
        </p:txBody>
      </p:sp>
      <p:pic>
        <p:nvPicPr>
          <p:cNvPr id="10" name="Picture 20" descr="2691877826_6169015c13_b.jpg">
            <a:extLst>
              <a:ext uri="{FF2B5EF4-FFF2-40B4-BE49-F238E27FC236}">
                <a16:creationId xmlns:a16="http://schemas.microsoft.com/office/drawing/2014/main" id="{46DB6851-1498-46B7-AD57-EBFF74DC9650}"/>
              </a:ext>
            </a:extLst>
          </p:cNvPr>
          <p:cNvPicPr>
            <a:picLocks noChangeAspect="1"/>
          </p:cNvPicPr>
          <p:nvPr/>
        </p:nvPicPr>
        <p:blipFill>
          <a:blip r:embed="rId4" cstate="screen">
            <a:grayscl/>
            <a:lum bright="55000" contrast="-70000"/>
          </a:blip>
          <a:srcRect/>
          <a:stretch>
            <a:fillRect/>
          </a:stretch>
        </p:blipFill>
        <p:spPr>
          <a:xfrm>
            <a:off x="2900949" y="897720"/>
            <a:ext cx="5085580" cy="5085580"/>
          </a:xfrm>
          <a:prstGeom prst="rect">
            <a:avLst/>
          </a:prstGeom>
          <a:effectLst/>
          <a:scene3d>
            <a:camera prst="orthographicFront"/>
            <a:lightRig rig="threePt" dir="t">
              <a:rot lat="0" lon="0" rev="0"/>
            </a:lightRig>
          </a:scene3d>
          <a:sp3d prstMaterial="softEdge"/>
        </p:spPr>
      </p:pic>
      <p:pic>
        <p:nvPicPr>
          <p:cNvPr id="11" name="Picture 15" descr="2691877826_6169015c13_b.jpg">
            <a:extLst>
              <a:ext uri="{FF2B5EF4-FFF2-40B4-BE49-F238E27FC236}">
                <a16:creationId xmlns:a16="http://schemas.microsoft.com/office/drawing/2014/main" id="{4B0A1244-2D8D-4E2B-8F83-B7C4810A2434}"/>
              </a:ext>
            </a:extLst>
          </p:cNvPr>
          <p:cNvPicPr>
            <a:picLocks noChangeAspect="1"/>
          </p:cNvPicPr>
          <p:nvPr/>
        </p:nvPicPr>
        <p:blipFill>
          <a:blip r:embed="rId4" cstate="screen"/>
          <a:srcRect/>
          <a:stretch>
            <a:fillRect/>
          </a:stretch>
        </p:blipFill>
        <p:spPr>
          <a:xfrm>
            <a:off x="2522357" y="332656"/>
            <a:ext cx="6299644" cy="6299644"/>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2" name="TextBox 16">
            <a:extLst>
              <a:ext uri="{FF2B5EF4-FFF2-40B4-BE49-F238E27FC236}">
                <a16:creationId xmlns:a16="http://schemas.microsoft.com/office/drawing/2014/main" id="{B73F9B3F-38B3-4A16-A30C-5D0DBDE383B1}"/>
              </a:ext>
            </a:extLst>
          </p:cNvPr>
          <p:cNvSpPr txBox="1"/>
          <p:nvPr/>
        </p:nvSpPr>
        <p:spPr>
          <a:xfrm>
            <a:off x="481653" y="395868"/>
            <a:ext cx="1056939" cy="1338828"/>
          </a:xfrm>
          <a:prstGeom prst="rect">
            <a:avLst/>
          </a:prstGeom>
          <a:noFill/>
        </p:spPr>
        <p:txBody>
          <a:bodyPr wrap="square" rtlCol="0">
            <a:spAutoFit/>
          </a:bodyPr>
          <a:lstStyle/>
          <a:p>
            <a:pPr algn="ctr"/>
            <a:r>
              <a:rPr lang="sk-SK" sz="2700" dirty="0">
                <a:latin typeface="Franklin Gothic Medium Cond" pitchFamily="34" charset="0"/>
              </a:rPr>
              <a:t>Hymna lásky</a:t>
            </a:r>
          </a:p>
          <a:p>
            <a:pPr algn="ctr"/>
            <a:r>
              <a:rPr lang="sk-SK" sz="2700" dirty="0">
                <a:latin typeface="Franklin Gothic Medium Cond" pitchFamily="34" charset="0"/>
              </a:rPr>
              <a:t>1K 13</a:t>
            </a:r>
          </a:p>
        </p:txBody>
      </p:sp>
      <p:sp>
        <p:nvSpPr>
          <p:cNvPr id="13" name="TextBox 16">
            <a:extLst>
              <a:ext uri="{FF2B5EF4-FFF2-40B4-BE49-F238E27FC236}">
                <a16:creationId xmlns:a16="http://schemas.microsoft.com/office/drawing/2014/main" id="{739116AD-92AF-42C1-BF14-DB5E5C919F01}"/>
              </a:ext>
            </a:extLst>
          </p:cNvPr>
          <p:cNvSpPr txBox="1"/>
          <p:nvPr/>
        </p:nvSpPr>
        <p:spPr>
          <a:xfrm>
            <a:off x="3412740" y="1179578"/>
            <a:ext cx="4549780" cy="3539430"/>
          </a:xfrm>
          <a:prstGeom prst="rect">
            <a:avLst/>
          </a:prstGeom>
          <a:noFill/>
        </p:spPr>
        <p:txBody>
          <a:bodyPr wrap="square" rtlCol="0">
            <a:spAutoFit/>
          </a:bodyPr>
          <a:lstStyle/>
          <a:p>
            <a:r>
              <a:rPr lang="sk-SK" sz="2800" dirty="0">
                <a:latin typeface="Franklin Gothic Medium Cond" pitchFamily="34" charset="0"/>
              </a:rPr>
              <a:t>12 Doteraz totiž vidíme len hmlisté obrazy, akoby v zrkadle, ale potom tvárou v tvár. Doteraz poznávam čiastočne, ale potom poznám tak, ako aj mňa poznal (Boh). 13 Teraz však zostáva viera, nádej, láska, to troje, ale najväčšia z nich je láska.</a:t>
            </a:r>
          </a:p>
        </p:txBody>
      </p:sp>
    </p:spTree>
    <p:extLst>
      <p:ext uri="{BB962C8B-B14F-4D97-AF65-F5344CB8AC3E}">
        <p14:creationId xmlns:p14="http://schemas.microsoft.com/office/powerpoint/2010/main" val="37178455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4366264" y="2175312"/>
            <a:ext cx="4021088" cy="4021088"/>
          </a:xfrm>
          <a:prstGeom prst="rect">
            <a:avLst/>
          </a:prstGeom>
          <a:effectLst/>
          <a:scene3d>
            <a:camera prst="orthographicFront"/>
            <a:lightRig rig="threePt" dir="t">
              <a:rot lat="0" lon="0" rev="0"/>
            </a:lightRig>
          </a:scene3d>
          <a:sp3d prstMaterial="softEdge"/>
        </p:spPr>
      </p:pic>
      <p:pic>
        <p:nvPicPr>
          <p:cNvPr id="20" name="Picture 19" descr="2691877826_6169015c13_b.jpg"/>
          <p:cNvPicPr>
            <a:picLocks noChangeAspect="1"/>
          </p:cNvPicPr>
          <p:nvPr/>
        </p:nvPicPr>
        <p:blipFill>
          <a:blip r:embed="rId4" cstate="screen">
            <a:grayscl/>
            <a:lum bright="55000" contrast="-70000"/>
          </a:blip>
          <a:srcRect r="-1641"/>
          <a:stretch>
            <a:fillRect/>
          </a:stretch>
        </p:blipFill>
        <p:spPr>
          <a:xfrm>
            <a:off x="457864" y="533400"/>
            <a:ext cx="2743200" cy="2743200"/>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2691877826_6169015c13_b.jpg"/>
          <p:cNvPicPr>
            <a:picLocks noChangeAspect="1"/>
          </p:cNvPicPr>
          <p:nvPr/>
        </p:nvPicPr>
        <p:blipFill>
          <a:blip r:embed="rId4" cstate="screen"/>
          <a:srcRect r="-1641"/>
          <a:stretch>
            <a:fillRect/>
          </a:stretch>
        </p:blipFill>
        <p:spPr>
          <a:xfrm>
            <a:off x="167192" y="133021"/>
            <a:ext cx="3502496" cy="3502496"/>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16" name="Picture 15" descr="2691877826_6169015c13_b.jpg"/>
          <p:cNvPicPr>
            <a:picLocks noChangeAspect="1"/>
          </p:cNvPicPr>
          <p:nvPr/>
        </p:nvPicPr>
        <p:blipFill>
          <a:blip r:embed="rId3" cstate="screen"/>
          <a:srcRect/>
          <a:stretch>
            <a:fillRect/>
          </a:stretch>
        </p:blipFill>
        <p:spPr>
          <a:xfrm>
            <a:off x="3862208" y="1484784"/>
            <a:ext cx="5215672" cy="5215672"/>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743256" y="1089341"/>
            <a:ext cx="2245772" cy="1477328"/>
          </a:xfrm>
          <a:prstGeom prst="rect">
            <a:avLst/>
          </a:prstGeom>
          <a:noFill/>
        </p:spPr>
        <p:txBody>
          <a:bodyPr wrap="square" rtlCol="0">
            <a:spAutoFit/>
          </a:bodyPr>
          <a:lstStyle/>
          <a:p>
            <a:pPr algn="ctr"/>
            <a:r>
              <a:rPr lang="sk-SK" sz="3000" dirty="0">
                <a:latin typeface="Franklin Gothic Medium Cond" pitchFamily="34" charset="0"/>
              </a:rPr>
              <a:t>Existujú rozdiely medzi slovami</a:t>
            </a:r>
          </a:p>
        </p:txBody>
      </p:sp>
      <p:sp>
        <p:nvSpPr>
          <p:cNvPr id="18" name="TextBox 17"/>
          <p:cNvSpPr txBox="1"/>
          <p:nvPr/>
        </p:nvSpPr>
        <p:spPr>
          <a:xfrm>
            <a:off x="5092294" y="2445248"/>
            <a:ext cx="2569028" cy="3477875"/>
          </a:xfrm>
          <a:prstGeom prst="rect">
            <a:avLst/>
          </a:prstGeom>
          <a:noFill/>
        </p:spPr>
        <p:txBody>
          <a:bodyPr wrap="square" rtlCol="0">
            <a:spAutoFit/>
          </a:bodyPr>
          <a:lstStyle/>
          <a:p>
            <a:pPr algn="ctr"/>
            <a:r>
              <a:rPr lang="sk-SK" sz="4400" dirty="0">
                <a:latin typeface="Franklin Gothic Medium Cond" pitchFamily="34" charset="0"/>
              </a:rPr>
              <a:t>milovať,</a:t>
            </a:r>
          </a:p>
          <a:p>
            <a:pPr algn="ctr"/>
            <a:r>
              <a:rPr lang="sk-SK" sz="4400" dirty="0">
                <a:latin typeface="Franklin Gothic Medium Cond" pitchFamily="34" charset="0"/>
              </a:rPr>
              <a:t> ľúbiť, </a:t>
            </a:r>
          </a:p>
          <a:p>
            <a:pPr algn="ctr"/>
            <a:r>
              <a:rPr lang="sk-SK" sz="4400" dirty="0">
                <a:latin typeface="Franklin Gothic Medium Cond" pitchFamily="34" charset="0"/>
              </a:rPr>
              <a:t>mať rád,</a:t>
            </a:r>
          </a:p>
          <a:p>
            <a:pPr algn="ctr"/>
            <a:r>
              <a:rPr lang="sk-SK" sz="4400" dirty="0">
                <a:latin typeface="Franklin Gothic Medium Cond" pitchFamily="34" charset="0"/>
              </a:rPr>
              <a:t> páčiť sa,</a:t>
            </a:r>
          </a:p>
          <a:p>
            <a:pPr algn="ctr"/>
            <a:r>
              <a:rPr lang="sk-SK" sz="4400" dirty="0">
                <a:latin typeface="Franklin Gothic Medium Cond" pitchFamily="34" charset="0"/>
              </a:rPr>
              <a:t> obľúbiť si? </a:t>
            </a:r>
          </a:p>
        </p:txBody>
      </p:sp>
    </p:spTree>
    <p:extLst>
      <p:ext uri="{BB962C8B-B14F-4D97-AF65-F5344CB8AC3E}">
        <p14:creationId xmlns:p14="http://schemas.microsoft.com/office/powerpoint/2010/main" val="480052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18">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750"/>
                                  </p:stCondLst>
                                  <p:childTnLst>
                                    <p:set>
                                      <p:cBhvr>
                                        <p:cTn id="15" dur="1" fill="hold">
                                          <p:stCondLst>
                                            <p:cond delay="0"/>
                                          </p:stCondLst>
                                        </p:cTn>
                                        <p:tgtEl>
                                          <p:spTgt spid="18">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75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6100892" y="2748706"/>
            <a:ext cx="2442681" cy="2442681"/>
          </a:xfrm>
          <a:prstGeom prst="rect">
            <a:avLst/>
          </a:prstGeom>
          <a:effectLst/>
          <a:scene3d>
            <a:camera prst="orthographicFront"/>
            <a:lightRig rig="threePt" dir="t">
              <a:rot lat="0" lon="0" rev="0"/>
            </a:lightRig>
          </a:scene3d>
          <a:sp3d prstMaterial="softEdge"/>
        </p:spPr>
      </p:pic>
      <p:pic>
        <p:nvPicPr>
          <p:cNvPr id="20" name="Picture 19" descr="2691877826_6169015c13_b.jpg"/>
          <p:cNvPicPr>
            <a:picLocks noChangeAspect="1"/>
          </p:cNvPicPr>
          <p:nvPr/>
        </p:nvPicPr>
        <p:blipFill>
          <a:blip r:embed="rId4" cstate="screen">
            <a:grayscl/>
            <a:lum bright="55000" contrast="-70000"/>
          </a:blip>
          <a:srcRect r="-1641"/>
          <a:stretch>
            <a:fillRect/>
          </a:stretch>
        </p:blipFill>
        <p:spPr>
          <a:xfrm>
            <a:off x="828274" y="2101552"/>
            <a:ext cx="4104188" cy="4104188"/>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2691877826_6169015c13_b.jpg"/>
          <p:cNvPicPr>
            <a:picLocks noChangeAspect="1"/>
          </p:cNvPicPr>
          <p:nvPr/>
        </p:nvPicPr>
        <p:blipFill>
          <a:blip r:embed="rId4" cstate="screen"/>
          <a:srcRect r="-1641"/>
          <a:stretch>
            <a:fillRect/>
          </a:stretch>
        </p:blipFill>
        <p:spPr>
          <a:xfrm>
            <a:off x="260271" y="1528982"/>
            <a:ext cx="5240195" cy="5240195"/>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16" name="Picture 15" descr="2691877826_6169015c13_b.jpg"/>
          <p:cNvPicPr>
            <a:picLocks noChangeAspect="1"/>
          </p:cNvPicPr>
          <p:nvPr/>
        </p:nvPicPr>
        <p:blipFill>
          <a:blip r:embed="rId3" cstate="screen"/>
          <a:srcRect/>
          <a:stretch>
            <a:fillRect/>
          </a:stretch>
        </p:blipFill>
        <p:spPr>
          <a:xfrm>
            <a:off x="5738057" y="2348880"/>
            <a:ext cx="3168352" cy="3168352"/>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1043608" y="2663783"/>
            <a:ext cx="3744416" cy="2862322"/>
          </a:xfrm>
          <a:prstGeom prst="rect">
            <a:avLst/>
          </a:prstGeom>
          <a:noFill/>
        </p:spPr>
        <p:txBody>
          <a:bodyPr wrap="square" rtlCol="0">
            <a:spAutoFit/>
          </a:bodyPr>
          <a:lstStyle/>
          <a:p>
            <a:r>
              <a:rPr lang="sk-SK" sz="3000" dirty="0">
                <a:latin typeface="Franklin Gothic Medium Cond" pitchFamily="34" charset="0"/>
              </a:rPr>
              <a:t>Ľudská láska, ktorá má svoje obmedzenia. </a:t>
            </a:r>
          </a:p>
          <a:p>
            <a:r>
              <a:rPr lang="sk-SK" sz="3000" dirty="0">
                <a:latin typeface="Franklin Gothic Medium Cond" pitchFamily="34" charset="0"/>
              </a:rPr>
              <a:t> Väčšinou sa pýta na objekt lásky a jej dôvod.</a:t>
            </a:r>
          </a:p>
          <a:p>
            <a:r>
              <a:rPr lang="sk-SK" sz="3000" dirty="0">
                <a:latin typeface="Franklin Gothic Medium Cond" pitchFamily="34" charset="0"/>
              </a:rPr>
              <a:t>Je to vzájomná náklonnosť a sympatia. </a:t>
            </a:r>
          </a:p>
        </p:txBody>
      </p:sp>
      <p:sp>
        <p:nvSpPr>
          <p:cNvPr id="18" name="TextBox 17"/>
          <p:cNvSpPr txBox="1"/>
          <p:nvPr/>
        </p:nvSpPr>
        <p:spPr>
          <a:xfrm>
            <a:off x="6190814" y="3013727"/>
            <a:ext cx="2262835" cy="1569660"/>
          </a:xfrm>
          <a:prstGeom prst="rect">
            <a:avLst/>
          </a:prstGeom>
          <a:noFill/>
        </p:spPr>
        <p:txBody>
          <a:bodyPr wrap="square" rtlCol="0">
            <a:spAutoFit/>
          </a:bodyPr>
          <a:lstStyle/>
          <a:p>
            <a:pPr algn="ctr"/>
            <a:r>
              <a:rPr lang="sk-SK" sz="9600" dirty="0">
                <a:latin typeface="Franklin Gothic Medium Cond" pitchFamily="34" charset="0"/>
              </a:rPr>
              <a:t>Eros</a:t>
            </a:r>
          </a:p>
        </p:txBody>
      </p:sp>
    </p:spTree>
    <p:extLst>
      <p:ext uri="{BB962C8B-B14F-4D97-AF65-F5344CB8AC3E}">
        <p14:creationId xmlns:p14="http://schemas.microsoft.com/office/powerpoint/2010/main" val="1987111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6100892" y="2748706"/>
            <a:ext cx="2442681" cy="2442681"/>
          </a:xfrm>
          <a:prstGeom prst="rect">
            <a:avLst/>
          </a:prstGeom>
          <a:effectLst/>
          <a:scene3d>
            <a:camera prst="orthographicFront"/>
            <a:lightRig rig="threePt" dir="t">
              <a:rot lat="0" lon="0" rev="0"/>
            </a:lightRig>
          </a:scene3d>
          <a:sp3d prstMaterial="softEdge"/>
        </p:spPr>
      </p:pic>
      <p:pic>
        <p:nvPicPr>
          <p:cNvPr id="20" name="Picture 19" descr="2691877826_6169015c13_b.jpg"/>
          <p:cNvPicPr>
            <a:picLocks noChangeAspect="1"/>
          </p:cNvPicPr>
          <p:nvPr/>
        </p:nvPicPr>
        <p:blipFill>
          <a:blip r:embed="rId4" cstate="screen">
            <a:grayscl/>
            <a:lum bright="55000" contrast="-70000"/>
          </a:blip>
          <a:srcRect r="-1641"/>
          <a:stretch>
            <a:fillRect/>
          </a:stretch>
        </p:blipFill>
        <p:spPr>
          <a:xfrm>
            <a:off x="828274" y="2101552"/>
            <a:ext cx="4104188" cy="4104188"/>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2691877826_6169015c13_b.jpg"/>
          <p:cNvPicPr>
            <a:picLocks noChangeAspect="1"/>
          </p:cNvPicPr>
          <p:nvPr/>
        </p:nvPicPr>
        <p:blipFill>
          <a:blip r:embed="rId4" cstate="screen"/>
          <a:srcRect r="-1641"/>
          <a:stretch>
            <a:fillRect/>
          </a:stretch>
        </p:blipFill>
        <p:spPr>
          <a:xfrm>
            <a:off x="260271" y="1528982"/>
            <a:ext cx="5240195" cy="5240195"/>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16" name="Picture 15" descr="2691877826_6169015c13_b.jpg"/>
          <p:cNvPicPr>
            <a:picLocks noChangeAspect="1"/>
          </p:cNvPicPr>
          <p:nvPr/>
        </p:nvPicPr>
        <p:blipFill>
          <a:blip r:embed="rId3" cstate="screen"/>
          <a:srcRect/>
          <a:stretch>
            <a:fillRect/>
          </a:stretch>
        </p:blipFill>
        <p:spPr>
          <a:xfrm>
            <a:off x="5738057" y="2348880"/>
            <a:ext cx="3168352" cy="3168352"/>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1008160" y="2348880"/>
            <a:ext cx="3744416" cy="3785652"/>
          </a:xfrm>
          <a:prstGeom prst="rect">
            <a:avLst/>
          </a:prstGeom>
          <a:noFill/>
        </p:spPr>
        <p:txBody>
          <a:bodyPr wrap="square" rtlCol="0">
            <a:spAutoFit/>
          </a:bodyPr>
          <a:lstStyle/>
          <a:p>
            <a:pPr algn="ctr"/>
            <a:r>
              <a:rPr lang="sk-SK" sz="3000" dirty="0">
                <a:latin typeface="Franklin Gothic Medium Cond" pitchFamily="34" charset="0"/>
              </a:rPr>
              <a:t>Táto láska pramení z túžby milovať a byť milovaný inou osobou. Pán Boh vytvoril spojenie  medzi mužom  a ženou nielen na základe fyzickej, ale aj duchovnej príťažlivosti.</a:t>
            </a:r>
          </a:p>
        </p:txBody>
      </p:sp>
      <p:sp>
        <p:nvSpPr>
          <p:cNvPr id="18" name="TextBox 17"/>
          <p:cNvSpPr txBox="1"/>
          <p:nvPr/>
        </p:nvSpPr>
        <p:spPr>
          <a:xfrm>
            <a:off x="6190814" y="3013727"/>
            <a:ext cx="2262835" cy="1569660"/>
          </a:xfrm>
          <a:prstGeom prst="rect">
            <a:avLst/>
          </a:prstGeom>
          <a:noFill/>
        </p:spPr>
        <p:txBody>
          <a:bodyPr wrap="square" rtlCol="0">
            <a:spAutoFit/>
          </a:bodyPr>
          <a:lstStyle/>
          <a:p>
            <a:pPr algn="ctr"/>
            <a:r>
              <a:rPr lang="sk-SK" sz="9600" dirty="0">
                <a:latin typeface="Franklin Gothic Medium Cond" pitchFamily="34" charset="0"/>
              </a:rPr>
              <a:t>Eros</a:t>
            </a:r>
          </a:p>
        </p:txBody>
      </p:sp>
    </p:spTree>
    <p:extLst>
      <p:ext uri="{BB962C8B-B14F-4D97-AF65-F5344CB8AC3E}">
        <p14:creationId xmlns:p14="http://schemas.microsoft.com/office/powerpoint/2010/main" val="3817440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6100892" y="2748706"/>
            <a:ext cx="2442681" cy="2442681"/>
          </a:xfrm>
          <a:prstGeom prst="rect">
            <a:avLst/>
          </a:prstGeom>
          <a:effectLst/>
          <a:scene3d>
            <a:camera prst="orthographicFront"/>
            <a:lightRig rig="threePt" dir="t">
              <a:rot lat="0" lon="0" rev="0"/>
            </a:lightRig>
          </a:scene3d>
          <a:sp3d prstMaterial="softEdge"/>
        </p:spPr>
      </p:pic>
      <p:pic>
        <p:nvPicPr>
          <p:cNvPr id="20" name="Picture 19" descr="2691877826_6169015c13_b.jpg"/>
          <p:cNvPicPr>
            <a:picLocks noChangeAspect="1"/>
          </p:cNvPicPr>
          <p:nvPr/>
        </p:nvPicPr>
        <p:blipFill>
          <a:blip r:embed="rId4" cstate="screen">
            <a:grayscl/>
            <a:lum bright="55000" contrast="-70000"/>
          </a:blip>
          <a:srcRect r="-1641"/>
          <a:stretch>
            <a:fillRect/>
          </a:stretch>
        </p:blipFill>
        <p:spPr>
          <a:xfrm>
            <a:off x="828274" y="2101552"/>
            <a:ext cx="4104188" cy="4104188"/>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2691877826_6169015c13_b.jpg"/>
          <p:cNvPicPr>
            <a:picLocks noChangeAspect="1"/>
          </p:cNvPicPr>
          <p:nvPr/>
        </p:nvPicPr>
        <p:blipFill>
          <a:blip r:embed="rId4" cstate="screen"/>
          <a:srcRect r="-1641"/>
          <a:stretch>
            <a:fillRect/>
          </a:stretch>
        </p:blipFill>
        <p:spPr>
          <a:xfrm>
            <a:off x="260271" y="1528982"/>
            <a:ext cx="5240195" cy="5240195"/>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1026" name="Picture 2" descr="Výsledok vyhľadávania obrázkov pre dopyt muž a žena">
            <a:extLst>
              <a:ext uri="{FF2B5EF4-FFF2-40B4-BE49-F238E27FC236}">
                <a16:creationId xmlns:a16="http://schemas.microsoft.com/office/drawing/2014/main" id="{E4A9116C-DE69-4C8A-9658-967975DDC2D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266" t="2750"/>
          <a:stretch/>
        </p:blipFill>
        <p:spPr bwMode="auto">
          <a:xfrm>
            <a:off x="6100891" y="2626066"/>
            <a:ext cx="2442681" cy="25653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2691877826_6169015c13_b.jpg"/>
          <p:cNvPicPr>
            <a:picLocks noChangeAspect="1"/>
          </p:cNvPicPr>
          <p:nvPr/>
        </p:nvPicPr>
        <p:blipFill>
          <a:blip r:embed="rId3" cstate="screen"/>
          <a:srcRect/>
          <a:stretch>
            <a:fillRect/>
          </a:stretch>
        </p:blipFill>
        <p:spPr>
          <a:xfrm>
            <a:off x="5738057" y="2348880"/>
            <a:ext cx="3168352" cy="3168352"/>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1008160" y="2982921"/>
            <a:ext cx="3744416" cy="2862322"/>
          </a:xfrm>
          <a:prstGeom prst="rect">
            <a:avLst/>
          </a:prstGeom>
          <a:noFill/>
        </p:spPr>
        <p:txBody>
          <a:bodyPr wrap="square" rtlCol="0">
            <a:spAutoFit/>
          </a:bodyPr>
          <a:lstStyle/>
          <a:p>
            <a:pPr algn="ctr"/>
            <a:r>
              <a:rPr lang="sk-SK" sz="3000" dirty="0">
                <a:latin typeface="Franklin Gothic Medium Cond" pitchFamily="34" charset="0"/>
              </a:rPr>
              <a:t>„Preto muž opustí svojho otca i svoju matku a priľne k svojej žene a budú jedným telom.“</a:t>
            </a:r>
          </a:p>
          <a:p>
            <a:pPr algn="ctr"/>
            <a:r>
              <a:rPr lang="sk-SK" sz="3000" dirty="0">
                <a:latin typeface="Franklin Gothic Medium Cond" pitchFamily="34" charset="0"/>
              </a:rPr>
              <a:t>1M 2,24</a:t>
            </a:r>
          </a:p>
          <a:p>
            <a:pPr algn="ctr"/>
            <a:endParaRPr lang="sk-SK" sz="3000" dirty="0">
              <a:latin typeface="Franklin Gothic Medium Cond" pitchFamily="34" charset="0"/>
            </a:endParaRPr>
          </a:p>
        </p:txBody>
      </p:sp>
    </p:spTree>
    <p:extLst>
      <p:ext uri="{BB962C8B-B14F-4D97-AF65-F5344CB8AC3E}">
        <p14:creationId xmlns:p14="http://schemas.microsoft.com/office/powerpoint/2010/main" val="1266076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6100892" y="2748706"/>
            <a:ext cx="2442681" cy="2442681"/>
          </a:xfrm>
          <a:prstGeom prst="rect">
            <a:avLst/>
          </a:prstGeom>
          <a:effectLst/>
          <a:scene3d>
            <a:camera prst="orthographicFront"/>
            <a:lightRig rig="threePt" dir="t">
              <a:rot lat="0" lon="0" rev="0"/>
            </a:lightRig>
          </a:scene3d>
          <a:sp3d prstMaterial="softEdge"/>
        </p:spPr>
      </p:pic>
      <p:pic>
        <p:nvPicPr>
          <p:cNvPr id="2050" name="Picture 2" descr="Výsledok vyhľadávania obrázkov pre dopyt muž a žena">
            <a:extLst>
              <a:ext uri="{FF2B5EF4-FFF2-40B4-BE49-F238E27FC236}">
                <a16:creationId xmlns:a16="http://schemas.microsoft.com/office/drawing/2014/main" id="{31E39BFE-3507-4734-9ADE-0235DB3DA19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270"/>
          <a:stretch/>
        </p:blipFill>
        <p:spPr bwMode="auto">
          <a:xfrm flipH="1">
            <a:off x="6068469" y="2736130"/>
            <a:ext cx="2607987" cy="24239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2691877826_6169015c13_b.jpg"/>
          <p:cNvPicPr>
            <a:picLocks noChangeAspect="1"/>
          </p:cNvPicPr>
          <p:nvPr/>
        </p:nvPicPr>
        <p:blipFill>
          <a:blip r:embed="rId5" cstate="screen">
            <a:grayscl/>
            <a:lum bright="55000" contrast="-70000"/>
          </a:blip>
          <a:srcRect r="-1641"/>
          <a:stretch>
            <a:fillRect/>
          </a:stretch>
        </p:blipFill>
        <p:spPr>
          <a:xfrm>
            <a:off x="828274" y="2101552"/>
            <a:ext cx="4104188" cy="4104188"/>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2691877826_6169015c13_b.jpg"/>
          <p:cNvPicPr>
            <a:picLocks noChangeAspect="1"/>
          </p:cNvPicPr>
          <p:nvPr/>
        </p:nvPicPr>
        <p:blipFill>
          <a:blip r:embed="rId5" cstate="screen"/>
          <a:srcRect r="-1641"/>
          <a:stretch>
            <a:fillRect/>
          </a:stretch>
        </p:blipFill>
        <p:spPr>
          <a:xfrm>
            <a:off x="260271" y="1528982"/>
            <a:ext cx="5240195" cy="5240195"/>
          </a:xfrm>
          <a:prstGeom prst="frame">
            <a:avLst>
              <a:gd name="adj1" fmla="val 12500"/>
            </a:avLst>
          </a:prstGeom>
          <a:blipFill>
            <a:blip r:embed="rId6"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16" name="Picture 15" descr="2691877826_6169015c13_b.jpg"/>
          <p:cNvPicPr>
            <a:picLocks noChangeAspect="1"/>
          </p:cNvPicPr>
          <p:nvPr/>
        </p:nvPicPr>
        <p:blipFill>
          <a:blip r:embed="rId3" cstate="screen"/>
          <a:srcRect/>
          <a:stretch>
            <a:fillRect/>
          </a:stretch>
        </p:blipFill>
        <p:spPr>
          <a:xfrm>
            <a:off x="5738057" y="2348880"/>
            <a:ext cx="3168352" cy="3168352"/>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1008160" y="2348880"/>
            <a:ext cx="3744416" cy="3831818"/>
          </a:xfrm>
          <a:prstGeom prst="rect">
            <a:avLst/>
          </a:prstGeom>
          <a:noFill/>
        </p:spPr>
        <p:txBody>
          <a:bodyPr wrap="square" rtlCol="0">
            <a:spAutoFit/>
          </a:bodyPr>
          <a:lstStyle/>
          <a:p>
            <a:pPr algn="ctr"/>
            <a:r>
              <a:rPr lang="sk-SK" sz="2700" dirty="0">
                <a:latin typeface="Franklin Gothic Medium Cond" pitchFamily="34" charset="0"/>
              </a:rPr>
              <a:t>Tento  druh lásky  sa nám  najviac  spája  s  manželstvom. </a:t>
            </a:r>
          </a:p>
          <a:p>
            <a:pPr algn="ctr"/>
            <a:r>
              <a:rPr lang="sk-SK" sz="2700" dirty="0">
                <a:latin typeface="Franklin Gothic Medium Cond" pitchFamily="34" charset="0"/>
              </a:rPr>
              <a:t>Eros nie je len sexuálna láska. </a:t>
            </a:r>
          </a:p>
          <a:p>
            <a:pPr algn="ctr"/>
            <a:r>
              <a:rPr lang="sk-SK" sz="2700" dirty="0">
                <a:latin typeface="Franklin Gothic Medium Cond" pitchFamily="34" charset="0"/>
              </a:rPr>
              <a:t>Je to láska medzi  partnermi, ktorá je založená na dôvere a vzájomnej jednote.</a:t>
            </a:r>
          </a:p>
        </p:txBody>
      </p:sp>
    </p:spTree>
    <p:extLst>
      <p:ext uri="{BB962C8B-B14F-4D97-AF65-F5344CB8AC3E}">
        <p14:creationId xmlns:p14="http://schemas.microsoft.com/office/powerpoint/2010/main" val="2248120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6100892" y="2748706"/>
            <a:ext cx="2442681" cy="2442681"/>
          </a:xfrm>
          <a:prstGeom prst="rect">
            <a:avLst/>
          </a:prstGeom>
          <a:effectLst/>
          <a:scene3d>
            <a:camera prst="orthographicFront"/>
            <a:lightRig rig="threePt" dir="t">
              <a:rot lat="0" lon="0" rev="0"/>
            </a:lightRig>
          </a:scene3d>
          <a:sp3d prstMaterial="softEdge"/>
        </p:spPr>
      </p:pic>
      <p:pic>
        <p:nvPicPr>
          <p:cNvPr id="20" name="Picture 19" descr="2691877826_6169015c13_b.jpg"/>
          <p:cNvPicPr>
            <a:picLocks noChangeAspect="1"/>
          </p:cNvPicPr>
          <p:nvPr/>
        </p:nvPicPr>
        <p:blipFill>
          <a:blip r:embed="rId4" cstate="screen">
            <a:grayscl/>
            <a:lum bright="55000" contrast="-70000"/>
          </a:blip>
          <a:srcRect r="-1641"/>
          <a:stretch>
            <a:fillRect/>
          </a:stretch>
        </p:blipFill>
        <p:spPr>
          <a:xfrm>
            <a:off x="828274" y="2101552"/>
            <a:ext cx="4104188" cy="4104188"/>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Výsledok vyhľadávania obrázkov pre dopyt muž a žena">
            <a:extLst>
              <a:ext uri="{FF2B5EF4-FFF2-40B4-BE49-F238E27FC236}">
                <a16:creationId xmlns:a16="http://schemas.microsoft.com/office/drawing/2014/main" id="{4182D454-317C-4596-A69C-93338FA9DA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83" r="5543"/>
          <a:stretch/>
        </p:blipFill>
        <p:spPr bwMode="auto">
          <a:xfrm>
            <a:off x="828275" y="2085434"/>
            <a:ext cx="4173828" cy="41203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2691877826_6169015c13_b.jpg"/>
          <p:cNvPicPr>
            <a:picLocks noChangeAspect="1"/>
          </p:cNvPicPr>
          <p:nvPr/>
        </p:nvPicPr>
        <p:blipFill>
          <a:blip r:embed="rId4" cstate="screen"/>
          <a:srcRect r="-1641"/>
          <a:stretch>
            <a:fillRect/>
          </a:stretch>
        </p:blipFill>
        <p:spPr>
          <a:xfrm>
            <a:off x="260271" y="1528982"/>
            <a:ext cx="5240195" cy="5240195"/>
          </a:xfrm>
          <a:prstGeom prst="frame">
            <a:avLst>
              <a:gd name="adj1" fmla="val 12500"/>
            </a:avLst>
          </a:prstGeom>
          <a:blipFill>
            <a:blip r:embed="rId6"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16" name="Picture 15" descr="2691877826_6169015c13_b.jpg"/>
          <p:cNvPicPr>
            <a:picLocks noChangeAspect="1"/>
          </p:cNvPicPr>
          <p:nvPr/>
        </p:nvPicPr>
        <p:blipFill>
          <a:blip r:embed="rId3" cstate="screen"/>
          <a:srcRect/>
          <a:stretch>
            <a:fillRect/>
          </a:stretch>
        </p:blipFill>
        <p:spPr>
          <a:xfrm>
            <a:off x="5738057" y="2348880"/>
            <a:ext cx="3168352" cy="3168352"/>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8" name="TextBox 17"/>
          <p:cNvSpPr txBox="1"/>
          <p:nvPr/>
        </p:nvSpPr>
        <p:spPr>
          <a:xfrm>
            <a:off x="6170532" y="2846661"/>
            <a:ext cx="2262835" cy="2246769"/>
          </a:xfrm>
          <a:prstGeom prst="rect">
            <a:avLst/>
          </a:prstGeom>
          <a:noFill/>
        </p:spPr>
        <p:txBody>
          <a:bodyPr wrap="square" rtlCol="0">
            <a:spAutoFit/>
          </a:bodyPr>
          <a:lstStyle/>
          <a:p>
            <a:pPr algn="ctr"/>
            <a:r>
              <a:rPr lang="sk-SK" sz="2800" dirty="0">
                <a:latin typeface="Franklin Gothic Medium Cond" pitchFamily="34" charset="0"/>
              </a:rPr>
              <a:t>Máme radi to, čo nám  spôsobuje radosť a s čím nám  je dobre.</a:t>
            </a:r>
          </a:p>
        </p:txBody>
      </p:sp>
    </p:spTree>
    <p:extLst>
      <p:ext uri="{BB962C8B-B14F-4D97-AF65-F5344CB8AC3E}">
        <p14:creationId xmlns:p14="http://schemas.microsoft.com/office/powerpoint/2010/main" val="26375902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5724128" y="2831978"/>
            <a:ext cx="2984550" cy="2984550"/>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Výsledok vyhľadávania obrázkov pre dopyt muž a žena">
            <a:extLst>
              <a:ext uri="{FF2B5EF4-FFF2-40B4-BE49-F238E27FC236}">
                <a16:creationId xmlns:a16="http://schemas.microsoft.com/office/drawing/2014/main" id="{E6F3778C-B28A-493E-9CE6-800747C743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828"/>
          <a:stretch/>
        </p:blipFill>
        <p:spPr bwMode="auto">
          <a:xfrm>
            <a:off x="755575" y="2057400"/>
            <a:ext cx="3319429" cy="339023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2691877826_6169015c13_b.jpg"/>
          <p:cNvPicPr>
            <a:picLocks noChangeAspect="1"/>
          </p:cNvPicPr>
          <p:nvPr/>
        </p:nvPicPr>
        <p:blipFill>
          <a:blip r:embed="rId5" cstate="screen"/>
          <a:srcRect r="-1641"/>
          <a:stretch>
            <a:fillRect/>
          </a:stretch>
        </p:blipFill>
        <p:spPr>
          <a:xfrm>
            <a:off x="260271" y="1528982"/>
            <a:ext cx="4393789" cy="4393789"/>
          </a:xfrm>
          <a:prstGeom prst="frame">
            <a:avLst>
              <a:gd name="adj1" fmla="val 12500"/>
            </a:avLst>
          </a:prstGeom>
          <a:blipFill>
            <a:blip r:embed="rId6"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16" name="Picture 15" descr="2691877826_6169015c13_b.jpg"/>
          <p:cNvPicPr>
            <a:picLocks noChangeAspect="1"/>
          </p:cNvPicPr>
          <p:nvPr/>
        </p:nvPicPr>
        <p:blipFill>
          <a:blip r:embed="rId3" cstate="screen"/>
          <a:srcRect/>
          <a:stretch>
            <a:fillRect/>
          </a:stretch>
        </p:blipFill>
        <p:spPr>
          <a:xfrm>
            <a:off x="5292080" y="2348879"/>
            <a:ext cx="3851920" cy="3851920"/>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8" name="TextBox 17"/>
          <p:cNvSpPr txBox="1"/>
          <p:nvPr/>
        </p:nvSpPr>
        <p:spPr>
          <a:xfrm>
            <a:off x="5941520" y="3200868"/>
            <a:ext cx="2549766" cy="2246769"/>
          </a:xfrm>
          <a:prstGeom prst="rect">
            <a:avLst/>
          </a:prstGeom>
          <a:noFill/>
        </p:spPr>
        <p:txBody>
          <a:bodyPr wrap="square" rtlCol="0">
            <a:spAutoFit/>
          </a:bodyPr>
          <a:lstStyle/>
          <a:p>
            <a:pPr algn="ctr"/>
            <a:r>
              <a:rPr lang="sk-SK" sz="2800" dirty="0">
                <a:latin typeface="Franklin Gothic Medium Cond" pitchFamily="34" charset="0"/>
              </a:rPr>
              <a:t>Lásku  medzi  ľuďmi  nazývame aj podmienečnou. Milujem  ťa, pretože... </a:t>
            </a:r>
          </a:p>
        </p:txBody>
      </p:sp>
    </p:spTree>
    <p:extLst>
      <p:ext uri="{BB962C8B-B14F-4D97-AF65-F5344CB8AC3E}">
        <p14:creationId xmlns:p14="http://schemas.microsoft.com/office/powerpoint/2010/main" val="37988290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1" name="Picture 20" descr="2691877826_6169015c13_b.jpg"/>
          <p:cNvPicPr>
            <a:picLocks noChangeAspect="1"/>
          </p:cNvPicPr>
          <p:nvPr/>
        </p:nvPicPr>
        <p:blipFill>
          <a:blip r:embed="rId3" cstate="screen">
            <a:grayscl/>
            <a:lum bright="55000" contrast="-70000"/>
          </a:blip>
          <a:srcRect/>
          <a:stretch>
            <a:fillRect/>
          </a:stretch>
        </p:blipFill>
        <p:spPr>
          <a:xfrm>
            <a:off x="6100892" y="2748706"/>
            <a:ext cx="2442681" cy="2442681"/>
          </a:xfrm>
          <a:prstGeom prst="rect">
            <a:avLst/>
          </a:prstGeom>
          <a:effectLst/>
          <a:scene3d>
            <a:camera prst="orthographicFront"/>
            <a:lightRig rig="threePt" dir="t">
              <a:rot lat="0" lon="0" rev="0"/>
            </a:lightRig>
          </a:scene3d>
          <a:sp3d prstMaterial="softEdge"/>
        </p:spPr>
      </p:pic>
      <p:pic>
        <p:nvPicPr>
          <p:cNvPr id="20" name="Picture 19" descr="2691877826_6169015c13_b.jpg"/>
          <p:cNvPicPr>
            <a:picLocks noChangeAspect="1"/>
          </p:cNvPicPr>
          <p:nvPr/>
        </p:nvPicPr>
        <p:blipFill>
          <a:blip r:embed="rId4" cstate="screen">
            <a:grayscl/>
            <a:lum bright="55000" contrast="-70000"/>
          </a:blip>
          <a:srcRect r="-1641"/>
          <a:stretch>
            <a:fillRect/>
          </a:stretch>
        </p:blipFill>
        <p:spPr>
          <a:xfrm>
            <a:off x="828274" y="2101552"/>
            <a:ext cx="4104188" cy="4104188"/>
          </a:xfrm>
          <a:prstGeom prst="rect">
            <a:avLst/>
          </a:prstGeom>
          <a:effectLst/>
          <a:scene3d>
            <a:camera prst="orthographicFront"/>
            <a:lightRig rig="threePt" dir="t">
              <a:rot lat="0" lon="0" rev="0"/>
            </a:lightRig>
          </a:scene3d>
          <a:sp3d prstMaterial="softEdge"/>
        </p:spPr>
      </p:pic>
      <p:cxnSp>
        <p:nvCxnSpPr>
          <p:cNvPr id="15" name="Straight Connector 14"/>
          <p:cNvCxnSpPr/>
          <p:nvPr/>
        </p:nvCxnSpPr>
        <p:spPr>
          <a:xfrm>
            <a:off x="0" y="20574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905000"/>
            <a:ext cx="9144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2691877826_6169015c13_b.jpg"/>
          <p:cNvPicPr>
            <a:picLocks noChangeAspect="1"/>
          </p:cNvPicPr>
          <p:nvPr/>
        </p:nvPicPr>
        <p:blipFill>
          <a:blip r:embed="rId4" cstate="screen"/>
          <a:srcRect r="-1641"/>
          <a:stretch>
            <a:fillRect/>
          </a:stretch>
        </p:blipFill>
        <p:spPr>
          <a:xfrm>
            <a:off x="260271" y="1528982"/>
            <a:ext cx="5240195" cy="5240195"/>
          </a:xfrm>
          <a:prstGeom prst="frame">
            <a:avLst>
              <a:gd name="adj1" fmla="val 12500"/>
            </a:avLst>
          </a:prstGeom>
          <a:blipFill>
            <a:blip r:embed="rId5" cstate="print"/>
            <a:tile tx="0" ty="0" sx="100000" sy="100000" flip="none" algn="tl"/>
          </a:blipFill>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pic>
        <p:nvPicPr>
          <p:cNvPr id="5122" name="Picture 2" descr="Výsledok vyhľadávania obrázkov pre dopyt láska">
            <a:extLst>
              <a:ext uri="{FF2B5EF4-FFF2-40B4-BE49-F238E27FC236}">
                <a16:creationId xmlns:a16="http://schemas.microsoft.com/office/drawing/2014/main" id="{30304E48-233A-4B86-B231-76C10AB9FD6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430" t="-1380" r="9112" b="1380"/>
          <a:stretch/>
        </p:blipFill>
        <p:spPr bwMode="auto">
          <a:xfrm>
            <a:off x="6068469" y="2679348"/>
            <a:ext cx="2495744" cy="25120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2691877826_6169015c13_b.jpg"/>
          <p:cNvPicPr>
            <a:picLocks noChangeAspect="1"/>
          </p:cNvPicPr>
          <p:nvPr/>
        </p:nvPicPr>
        <p:blipFill>
          <a:blip r:embed="rId3" cstate="screen"/>
          <a:srcRect/>
          <a:stretch>
            <a:fillRect/>
          </a:stretch>
        </p:blipFill>
        <p:spPr>
          <a:xfrm>
            <a:off x="5738057" y="2348880"/>
            <a:ext cx="3168352" cy="3168352"/>
          </a:xfrm>
          <a:prstGeom prst="frame">
            <a:avLst>
              <a:gd name="adj1" fmla="val 12500"/>
            </a:avLst>
          </a:prstGeom>
          <a:effectLst>
            <a:outerShdw blurRad="381000" dist="228600" dir="5400000" rotWithShape="0">
              <a:prstClr val="black">
                <a:alpha val="40000"/>
              </a:prstClr>
            </a:outerShdw>
          </a:effectLst>
          <a:scene3d>
            <a:camera prst="orthographicFront"/>
            <a:lightRig rig="threePt" dir="t">
              <a:rot lat="0" lon="0" rev="0"/>
            </a:lightRig>
          </a:scene3d>
          <a:sp3d prstMaterial="softEdge">
            <a:bevelT/>
          </a:sp3d>
        </p:spPr>
      </p:pic>
      <p:sp>
        <p:nvSpPr>
          <p:cNvPr id="17" name="TextBox 16"/>
          <p:cNvSpPr txBox="1"/>
          <p:nvPr/>
        </p:nvSpPr>
        <p:spPr>
          <a:xfrm>
            <a:off x="1008160" y="2348880"/>
            <a:ext cx="3744416" cy="3785652"/>
          </a:xfrm>
          <a:prstGeom prst="rect">
            <a:avLst/>
          </a:prstGeom>
          <a:noFill/>
        </p:spPr>
        <p:txBody>
          <a:bodyPr wrap="square" rtlCol="0">
            <a:spAutoFit/>
          </a:bodyPr>
          <a:lstStyle/>
          <a:p>
            <a:r>
              <a:rPr lang="sk-SK" sz="3000" b="1" dirty="0">
                <a:latin typeface="Franklin Gothic Medium Cond" pitchFamily="34" charset="0"/>
              </a:rPr>
              <a:t>Mám ťa rád,</a:t>
            </a:r>
          </a:p>
          <a:p>
            <a:endParaRPr lang="sk-SK" sz="3000" b="1" dirty="0">
              <a:latin typeface="Franklin Gothic Medium Cond" pitchFamily="34" charset="0"/>
            </a:endParaRPr>
          </a:p>
          <a:p>
            <a:r>
              <a:rPr lang="sk-SK" sz="3000" dirty="0">
                <a:latin typeface="Franklin Gothic Medium Cond" pitchFamily="34" charset="0"/>
              </a:rPr>
              <a:t>lebo si moja mama </a:t>
            </a:r>
          </a:p>
          <a:p>
            <a:r>
              <a:rPr lang="sk-SK" sz="3000" dirty="0">
                <a:latin typeface="Franklin Gothic Medium Cond" pitchFamily="34" charset="0"/>
              </a:rPr>
              <a:t>lebo sa mi páčiš </a:t>
            </a:r>
          </a:p>
          <a:p>
            <a:r>
              <a:rPr lang="sk-SK" sz="3000" dirty="0">
                <a:latin typeface="Franklin Gothic Medium Cond" pitchFamily="34" charset="0"/>
              </a:rPr>
              <a:t>lebo si môj brat</a:t>
            </a:r>
          </a:p>
          <a:p>
            <a:r>
              <a:rPr lang="sk-SK" sz="3000" dirty="0">
                <a:latin typeface="Franklin Gothic Medium Cond" pitchFamily="34" charset="0"/>
              </a:rPr>
              <a:t>lebo si mi zachránil život</a:t>
            </a:r>
          </a:p>
          <a:p>
            <a:r>
              <a:rPr lang="sk-SK" sz="3000" dirty="0">
                <a:latin typeface="Franklin Gothic Medium Cond" pitchFamily="34" charset="0"/>
              </a:rPr>
              <a:t>lebo ma máš aj ty rád</a:t>
            </a:r>
          </a:p>
          <a:p>
            <a:pPr algn="ctr"/>
            <a:endParaRPr lang="sk-SK" sz="3000" dirty="0">
              <a:latin typeface="Franklin Gothic Medium Cond" pitchFamily="34" charset="0"/>
            </a:endParaRPr>
          </a:p>
        </p:txBody>
      </p:sp>
    </p:spTree>
    <p:extLst>
      <p:ext uri="{BB962C8B-B14F-4D97-AF65-F5344CB8AC3E}">
        <p14:creationId xmlns:p14="http://schemas.microsoft.com/office/powerpoint/2010/main" val="763916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A57BA87-C60E-4041-BB4C-0A224BBE9C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Rámy s vyblednutými obrázkami a textom</Template>
  <TotalTime>0</TotalTime>
  <Words>790</Words>
  <Application>Microsoft Office PowerPoint</Application>
  <PresentationFormat>Prezentácia na obrazovke (4:3)</PresentationFormat>
  <Paragraphs>55</Paragraphs>
  <Slides>19</Slides>
  <Notes>19</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19</vt:i4>
      </vt:variant>
    </vt:vector>
  </HeadingPairs>
  <TitlesOfParts>
    <vt:vector size="23" baseType="lpstr">
      <vt:lpstr>Arial</vt:lpstr>
      <vt:lpstr>Calibri</vt:lpstr>
      <vt:lpstr>Franklin Gothic Medium Cond</vt:lpstr>
      <vt:lpstr>1_Office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2017-05-18T06:04:27Z</dcterms:created>
  <dcterms:modified xsi:type="dcterms:W3CDTF">2017-05-18T07:32:02Z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TC018814349991</vt:lpwstr>
  </property>
</Properties>
</file>