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57" r:id="rId3"/>
    <p:sldId id="260" r:id="rId4"/>
    <p:sldId id="259" r:id="rId5"/>
    <p:sldId id="261" r:id="rId6"/>
    <p:sldId id="258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32134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78235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6085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456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073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612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920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516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668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697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smtClean="0"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902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smtClean="0"/>
              <a:pPr/>
              <a:t>1/28/2016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1920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sk.wikipedia.org/wiki/Srbi" TargetMode="External"/><Relationship Id="rId13" Type="http://schemas.openxmlformats.org/officeDocument/2006/relationships/hyperlink" Target="https://sk.wikipedia.org/wiki/Moravania" TargetMode="External"/><Relationship Id="rId18" Type="http://schemas.openxmlformats.org/officeDocument/2006/relationships/hyperlink" Target="https://sk.wikipedia.org/wiki/Bielorusi" TargetMode="External"/><Relationship Id="rId3" Type="http://schemas.openxmlformats.org/officeDocument/2006/relationships/hyperlink" Target="https://sk.wikipedia.org/wiki/Bosniaci" TargetMode="External"/><Relationship Id="rId21" Type="http://schemas.openxmlformats.org/officeDocument/2006/relationships/hyperlink" Target="https://sk.wikipedia.org/wiki/Rus%C3%ADni" TargetMode="External"/><Relationship Id="rId7" Type="http://schemas.openxmlformats.org/officeDocument/2006/relationships/hyperlink" Target="https://sk.wikipedia.org/wiki/Maced%C3%B3nci" TargetMode="External"/><Relationship Id="rId12" Type="http://schemas.openxmlformats.org/officeDocument/2006/relationships/hyperlink" Target="https://sk.wikipedia.org/wiki/Lu%C5%BEick%C3%AD_Srbi" TargetMode="External"/><Relationship Id="rId17" Type="http://schemas.openxmlformats.org/officeDocument/2006/relationships/hyperlink" Target="https://sk.wikipedia.org/wiki/Slov%C3%A1ci" TargetMode="External"/><Relationship Id="rId2" Type="http://schemas.openxmlformats.org/officeDocument/2006/relationships/hyperlink" Target="https://sk.wikipedia.org/wiki/Bulhari" TargetMode="External"/><Relationship Id="rId16" Type="http://schemas.openxmlformats.org/officeDocument/2006/relationships/hyperlink" Target="https://sk.wikipedia.org/wiki/Pomoransk%C3%AD_Slovinci" TargetMode="External"/><Relationship Id="rId20" Type="http://schemas.openxmlformats.org/officeDocument/2006/relationships/hyperlink" Target="https://sk.wikipedia.org/wiki/Ukrajinci" TargetMode="Externa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sk.wikipedia.org/wiki/Chorv%C3%A1ti" TargetMode="External"/><Relationship Id="rId11" Type="http://schemas.openxmlformats.org/officeDocument/2006/relationships/hyperlink" Target="https://sk.wikipedia.org/wiki/Ka%C5%A1ubovia" TargetMode="External"/><Relationship Id="rId5" Type="http://schemas.openxmlformats.org/officeDocument/2006/relationships/hyperlink" Target="https://sk.wikipedia.org/wiki/Gorani" TargetMode="External"/><Relationship Id="rId15" Type="http://schemas.openxmlformats.org/officeDocument/2006/relationships/hyperlink" Target="https://sk.wikipedia.org/w/index.php?title=Slezania&amp;action=edit&amp;redlink=1" TargetMode="External"/><Relationship Id="rId10" Type="http://schemas.openxmlformats.org/officeDocument/2006/relationships/hyperlink" Target="https://sk.wikipedia.org/wiki/%C4%8Cesi" TargetMode="External"/><Relationship Id="rId19" Type="http://schemas.openxmlformats.org/officeDocument/2006/relationships/hyperlink" Target="https://sk.wikipedia.org/wiki/Rusi" TargetMode="External"/><Relationship Id="rId4" Type="http://schemas.openxmlformats.org/officeDocument/2006/relationships/hyperlink" Target="https://sk.wikipedia.org/wiki/%C4%8Ciernohorci" TargetMode="External"/><Relationship Id="rId9" Type="http://schemas.openxmlformats.org/officeDocument/2006/relationships/hyperlink" Target="https://sk.wikipedia.org/wiki/Slovinci" TargetMode="External"/><Relationship Id="rId14" Type="http://schemas.openxmlformats.org/officeDocument/2006/relationships/hyperlink" Target="https://sk.wikipedia.org/wiki/Poliaci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/>
              <a:t>Náboženstvo Slovanov</a:t>
            </a:r>
            <a:endParaRPr lang="sk-SK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3955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Slovania</a:t>
            </a:r>
            <a:endParaRPr lang="sk-SK" dirty="0"/>
          </a:p>
        </p:txBody>
      </p:sp>
      <p:pic>
        <p:nvPicPr>
          <p:cNvPr id="1026" name="Picture 2" descr="http://www.archeologiask.sk/typo3temp/GB/b466187e65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5809" y="-25177"/>
            <a:ext cx="5036191" cy="6883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BlokTextu 5"/>
          <p:cNvSpPr txBox="1"/>
          <p:nvPr/>
        </p:nvSpPr>
        <p:spPr>
          <a:xfrm>
            <a:off x="1202919" y="2332139"/>
            <a:ext cx="47952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 smtClean="0"/>
              <a:t>Obývali oblasti Severného mora a rieky Labe až po Jadranské more, a tiež územia severovýchodne od Karpát v okolí Kyjeva a Novgorodu až po Čierne more na juhu.</a:t>
            </a:r>
          </a:p>
          <a:p>
            <a:r>
              <a:rPr lang="sk-SK" sz="2800" dirty="0" smtClean="0"/>
              <a:t>Slovania netvorili </a:t>
            </a:r>
            <a:r>
              <a:rPr lang="sk-SK" sz="2800" dirty="0" err="1" smtClean="0"/>
              <a:t>jednoliatý</a:t>
            </a:r>
            <a:r>
              <a:rPr lang="sk-SK" sz="2800" dirty="0" smtClean="0"/>
              <a:t> národ.</a:t>
            </a:r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422072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Z hľadiska etnickej a jazykovej príbuznosti sa Slovania delia zhruba nasledovne: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b="0" dirty="0"/>
              <a:t>južní Slovania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1202919" y="2777098"/>
            <a:ext cx="2249256" cy="356616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00000"/>
              </a:lnSpc>
            </a:pPr>
            <a:r>
              <a:rPr lang="sk-SK" sz="2300" b="1" dirty="0">
                <a:hlinkClick r:id="rId2" tooltip="Bulhari"/>
              </a:rPr>
              <a:t>Bulhari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3" tooltip="Bosniaci"/>
              </a:rPr>
              <a:t>Bosniaci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4" tooltip="Čiernohorci"/>
              </a:rPr>
              <a:t>Čiernohorci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 err="1">
                <a:hlinkClick r:id="rId5" tooltip="Gorani"/>
              </a:rPr>
              <a:t>Gorani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6" tooltip="Chorváti"/>
              </a:rPr>
              <a:t>Chorváti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7" tooltip="Macedónci"/>
              </a:rPr>
              <a:t>Macedónci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8" tooltip="Srbi"/>
              </a:rPr>
              <a:t>Srbi</a:t>
            </a:r>
            <a:endParaRPr lang="sk-SK" sz="2300" b="1" dirty="0"/>
          </a:p>
          <a:p>
            <a:pPr>
              <a:lnSpc>
                <a:spcPct val="100000"/>
              </a:lnSpc>
            </a:pPr>
            <a:r>
              <a:rPr lang="sk-SK" sz="2300" b="1" dirty="0">
                <a:hlinkClick r:id="rId9" tooltip="Slovinci"/>
              </a:rPr>
              <a:t>Slovinci</a:t>
            </a:r>
            <a:endParaRPr lang="sk-SK" sz="2300" b="1" dirty="0"/>
          </a:p>
          <a:p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196393" y="1931028"/>
            <a:ext cx="4754880" cy="743094"/>
          </a:xfrm>
        </p:spPr>
        <p:txBody>
          <a:bodyPr/>
          <a:lstStyle/>
          <a:p>
            <a:r>
              <a:rPr lang="sk-SK" b="0" dirty="0" smtClean="0"/>
              <a:t>západní Slovania</a:t>
            </a:r>
            <a:endParaRPr lang="sk-SK" dirty="0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196393" y="2794656"/>
            <a:ext cx="2932904" cy="3566160"/>
          </a:xfrm>
        </p:spPr>
        <p:txBody>
          <a:bodyPr>
            <a:normAutofit lnSpcReduction="10000"/>
          </a:bodyPr>
          <a:lstStyle/>
          <a:p>
            <a:r>
              <a:rPr lang="sk-SK" b="1" dirty="0">
                <a:hlinkClick r:id="rId10" tooltip="Česi"/>
              </a:rPr>
              <a:t>Česi</a:t>
            </a:r>
            <a:endParaRPr lang="sk-SK" b="1" dirty="0"/>
          </a:p>
          <a:p>
            <a:r>
              <a:rPr lang="sk-SK" b="1" dirty="0">
                <a:hlinkClick r:id="rId11" tooltip="Kašubovia"/>
              </a:rPr>
              <a:t>Kašubovia</a:t>
            </a:r>
            <a:endParaRPr lang="sk-SK" b="1" dirty="0"/>
          </a:p>
          <a:p>
            <a:r>
              <a:rPr lang="sk-SK" b="1" dirty="0">
                <a:hlinkClick r:id="rId12" tooltip="Lužickí Srbi"/>
              </a:rPr>
              <a:t>Lužickí Srbi</a:t>
            </a:r>
            <a:endParaRPr lang="sk-SK" b="1" dirty="0"/>
          </a:p>
          <a:p>
            <a:r>
              <a:rPr lang="sk-SK" b="1" dirty="0">
                <a:hlinkClick r:id="rId13" tooltip="Moravania"/>
              </a:rPr>
              <a:t>Moravania</a:t>
            </a:r>
            <a:endParaRPr lang="sk-SK" b="1" dirty="0"/>
          </a:p>
          <a:p>
            <a:r>
              <a:rPr lang="sk-SK" b="1" dirty="0">
                <a:hlinkClick r:id="rId14" tooltip="Poliaci"/>
              </a:rPr>
              <a:t>Poliaci</a:t>
            </a:r>
            <a:endParaRPr lang="sk-SK" b="1" dirty="0"/>
          </a:p>
          <a:p>
            <a:r>
              <a:rPr lang="sk-SK" b="1" dirty="0">
                <a:hlinkClick r:id="rId15" tooltip="Slezania (stránka neexistuje)"/>
              </a:rPr>
              <a:t>Slezania</a:t>
            </a:r>
            <a:endParaRPr lang="sk-SK" b="1" dirty="0"/>
          </a:p>
          <a:p>
            <a:r>
              <a:rPr lang="sk-SK" b="1" dirty="0" err="1">
                <a:hlinkClick r:id="rId16" tooltip="Pomoranskí Slovinci"/>
              </a:rPr>
              <a:t>pomoranskí</a:t>
            </a:r>
            <a:r>
              <a:rPr lang="sk-SK" b="1" dirty="0">
                <a:hlinkClick r:id="rId16" tooltip="Pomoranskí Slovinci"/>
              </a:rPr>
              <a:t> Slovinci</a:t>
            </a:r>
            <a:endParaRPr lang="sk-SK" b="1" dirty="0"/>
          </a:p>
          <a:p>
            <a:r>
              <a:rPr lang="sk-SK" b="1" dirty="0" smtClean="0">
                <a:hlinkClick r:id="rId17" tooltip="Slováci"/>
              </a:rPr>
              <a:t>Slováci</a:t>
            </a:r>
            <a:endParaRPr lang="sk-SK" b="1" dirty="0"/>
          </a:p>
        </p:txBody>
      </p:sp>
      <p:sp>
        <p:nvSpPr>
          <p:cNvPr id="7" name="Zástupný symbol textu 4"/>
          <p:cNvSpPr txBox="1">
            <a:spLocks/>
          </p:cNvSpPr>
          <p:nvPr/>
        </p:nvSpPr>
        <p:spPr>
          <a:xfrm>
            <a:off x="7873515" y="1931028"/>
            <a:ext cx="4754880" cy="7430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None/>
              <a:defRPr sz="21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0" dirty="0"/>
              <a:t>východní Slovania</a:t>
            </a:r>
            <a:endParaRPr lang="sk-SK" dirty="0"/>
          </a:p>
        </p:txBody>
      </p:sp>
      <p:sp>
        <p:nvSpPr>
          <p:cNvPr id="8" name="Zástupný symbol obsahu 5"/>
          <p:cNvSpPr txBox="1">
            <a:spLocks/>
          </p:cNvSpPr>
          <p:nvPr/>
        </p:nvSpPr>
        <p:spPr>
          <a:xfrm>
            <a:off x="7873515" y="2812214"/>
            <a:ext cx="2932904" cy="35661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tx1"/>
              </a:buClr>
              <a:buFont typeface="Wingdings" pitchFamily="2" charset="2"/>
              <a:buChar char="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114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400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86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09728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846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718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29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062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tx1"/>
              </a:buClr>
              <a:buFont typeface="Wingdings" pitchFamily="2" charset="2"/>
              <a:buChar char="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k-SK" b="1" dirty="0">
                <a:hlinkClick r:id="rId18" tooltip="Bielorusi"/>
              </a:rPr>
              <a:t>Bielorusi</a:t>
            </a:r>
            <a:endParaRPr lang="sk-SK" b="1" dirty="0"/>
          </a:p>
          <a:p>
            <a:r>
              <a:rPr lang="sk-SK" b="1" dirty="0">
                <a:hlinkClick r:id="rId19" tooltip="Rusi"/>
              </a:rPr>
              <a:t>Rusi</a:t>
            </a:r>
            <a:endParaRPr lang="sk-SK" b="1" dirty="0"/>
          </a:p>
          <a:p>
            <a:r>
              <a:rPr lang="sk-SK" b="1" dirty="0">
                <a:hlinkClick r:id="rId20" tooltip="Ukrajinci"/>
              </a:rPr>
              <a:t>Ukrajinci</a:t>
            </a:r>
            <a:endParaRPr lang="sk-SK" b="1" dirty="0"/>
          </a:p>
          <a:p>
            <a:r>
              <a:rPr lang="sk-SK" b="1" dirty="0" err="1">
                <a:hlinkClick r:id="rId21" tooltip="Rusíni"/>
              </a:rPr>
              <a:t>Rusíni</a:t>
            </a:r>
            <a:endParaRPr lang="sk-SK" b="1" dirty="0"/>
          </a:p>
        </p:txBody>
      </p:sp>
    </p:spTree>
    <p:extLst>
      <p:ext uri="{BB962C8B-B14F-4D97-AF65-F5344CB8AC3E}">
        <p14:creationId xmlns:p14="http://schemas.microsoft.com/office/powerpoint/2010/main" val="266805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upload.wikimedia.org/wikipedia/commons/thumb/7/7d/Slavic_europe.png/1024px-Slavic_europ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5399" y="1399"/>
            <a:ext cx="6856602" cy="6856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dirty="0"/>
              <a:t>Územie Európy obývané Slovanmi. </a:t>
            </a:r>
          </a:p>
        </p:txBody>
      </p:sp>
      <p:sp>
        <p:nvSpPr>
          <p:cNvPr id="6" name="BlokTextu 5"/>
          <p:cNvSpPr txBox="1"/>
          <p:nvPr/>
        </p:nvSpPr>
        <p:spPr>
          <a:xfrm>
            <a:off x="721453" y="2256639"/>
            <a:ext cx="44797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600" dirty="0" smtClean="0"/>
              <a:t>svetlo </a:t>
            </a:r>
            <a:r>
              <a:rPr lang="sk-SK" sz="3600" dirty="0"/>
              <a:t>zelené - západní Slovania, </a:t>
            </a:r>
            <a:endParaRPr lang="sk-SK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600" dirty="0" smtClean="0"/>
              <a:t>stredne </a:t>
            </a:r>
            <a:r>
              <a:rPr lang="sk-SK" sz="3600" dirty="0"/>
              <a:t>zelené východní Slovania, </a:t>
            </a:r>
            <a:endParaRPr lang="sk-SK" sz="3600" dirty="0" smtClean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sk-SK" sz="3600" dirty="0" smtClean="0"/>
              <a:t>tmavo </a:t>
            </a:r>
            <a:r>
              <a:rPr lang="sk-SK" sz="3600" dirty="0"/>
              <a:t>zelené - južní Slovania</a:t>
            </a:r>
          </a:p>
        </p:txBody>
      </p:sp>
    </p:spTree>
    <p:extLst>
      <p:ext uri="{BB962C8B-B14F-4D97-AF65-F5344CB8AC3E}">
        <p14:creationId xmlns:p14="http://schemas.microsoft.com/office/powerpoint/2010/main" val="126780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Rozšírenie Slovanov v Eurázii</a:t>
            </a:r>
            <a:endParaRPr lang="sk-SK" dirty="0"/>
          </a:p>
        </p:txBody>
      </p:sp>
      <p:pic>
        <p:nvPicPr>
          <p:cNvPr id="2050" name="Picture 2" descr="https://upload.wikimedia.org/wikipedia/commons/1/11/Slovanskisve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5" y="2293677"/>
            <a:ext cx="12203915" cy="4115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178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Boh u Slovanov</a:t>
            </a:r>
            <a:endParaRPr lang="sk-SK" dirty="0"/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k-SK" dirty="0" smtClean="0"/>
              <a:t>Najstaršia správa je zo šiesteho storočia</a:t>
            </a:r>
          </a:p>
          <a:p>
            <a:r>
              <a:rPr lang="sk-SK" dirty="0" smtClean="0"/>
              <a:t>Na pomenovanie boha slúži slovo – </a:t>
            </a:r>
            <a:r>
              <a:rPr lang="sk-SK" b="1" dirty="0" err="1" smtClean="0"/>
              <a:t>bog</a:t>
            </a:r>
            <a:r>
              <a:rPr lang="sk-SK" dirty="0" smtClean="0"/>
              <a:t> = ten, ktorý udeľuje</a:t>
            </a:r>
          </a:p>
          <a:p>
            <a:r>
              <a:rPr lang="sk-SK" dirty="0" smtClean="0"/>
              <a:t>Panteón bohov všetkých Slovanov nebol jednotný </a:t>
            </a:r>
          </a:p>
          <a:p>
            <a:r>
              <a:rPr lang="sk-SK" dirty="0" smtClean="0"/>
              <a:t>Dub – slovanský strom</a:t>
            </a:r>
            <a:endParaRPr lang="sk-SK" dirty="0"/>
          </a:p>
        </p:txBody>
      </p:sp>
      <p:pic>
        <p:nvPicPr>
          <p:cNvPr id="3074" name="Picture 2" descr="http://foto.turistika.cz/foto/14188/47048/full_802c9a_Dub-jaro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075" y="2011363"/>
            <a:ext cx="3540697" cy="4720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37069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Svagor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boh slnka, a ohňa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19451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Svagor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3600" dirty="0" smtClean="0"/>
              <a:t>Bol stvoriteľ bohov</a:t>
            </a:r>
          </a:p>
          <a:p>
            <a:r>
              <a:rPr lang="sk-SK" sz="3600" dirty="0" smtClean="0"/>
              <a:t>Bol bohom slnka a ohňa</a:t>
            </a:r>
          </a:p>
          <a:p>
            <a:r>
              <a:rPr lang="sk-SK" sz="3600" dirty="0" smtClean="0"/>
              <a:t>Nebeský kováč, ktorý ukul slnko a umiestnil ho na oblohe</a:t>
            </a:r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4098" name="Picture 2" descr="http://slovania.czweb.org/Svarog_files/swarog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2652" y="165843"/>
            <a:ext cx="4374347" cy="6555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615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Perún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boh blesku a hromu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824834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Perún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k-SK" sz="3600" dirty="0" smtClean="0"/>
              <a:t>Bol bohom blesku a hromu</a:t>
            </a:r>
          </a:p>
          <a:p>
            <a:r>
              <a:rPr lang="sk-SK" sz="3600" dirty="0" smtClean="0"/>
              <a:t>V prírode ho symbolizuje dub – najsilnejší zo všetkých stromov. Práve do dubov udiera najviac blesk. </a:t>
            </a:r>
          </a:p>
          <a:p>
            <a:r>
              <a:rPr lang="sk-SK" sz="3600" dirty="0" smtClean="0"/>
              <a:t>Pre Perúna sa robili krvavé obete – hlavne býky, ale aj ľudia</a:t>
            </a:r>
          </a:p>
          <a:p>
            <a:endParaRPr lang="sk-SK" sz="3600" dirty="0" smtClean="0"/>
          </a:p>
          <a:p>
            <a:endParaRPr lang="sk-SK" dirty="0" smtClean="0"/>
          </a:p>
          <a:p>
            <a:endParaRPr lang="sk-SK" dirty="0"/>
          </a:p>
        </p:txBody>
      </p:sp>
      <p:pic>
        <p:nvPicPr>
          <p:cNvPr id="5124" name="Picture 4" descr="https://upload.wikimedia.org/wikipedia/commons/thumb/d/da/%D0%9F%D0%B5%D1%80%D1%83%D0%BD.1998%D0%B3.%D1%81%D0%BC%D0%B5%D1%88.%2C%D1%82%D0%B5%D1%85.%2C%D0%B1%D1%83%D0%BC.40%2C5%D1%8527%2C5.jpg/800px-%D0%9F%D0%B5%D1%80%D1%83%D0%BD.1998%D0%B3.%D1%81%D0%BC%D0%B5%D1%88.%2C%D1%82%D0%B5%D1%85.%2C%D0%B1%D1%83%D0%BC.40%2C5%D1%8527%2C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861" y="159809"/>
            <a:ext cx="4580388" cy="652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7874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Perún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73791" y="2011680"/>
            <a:ext cx="4513277" cy="4405898"/>
          </a:xfrm>
        </p:spPr>
        <p:txBody>
          <a:bodyPr>
            <a:normAutofit fontScale="92500"/>
          </a:bodyPr>
          <a:lstStyle/>
          <a:p>
            <a:r>
              <a:rPr lang="sk-SK" sz="3600" dirty="0" smtClean="0"/>
              <a:t>Jeho symbolom je ležatý kríž – X a atribútom sekera</a:t>
            </a:r>
          </a:p>
          <a:p>
            <a:r>
              <a:rPr lang="sk-SK" sz="3600" dirty="0" smtClean="0"/>
              <a:t>Hromový boh má inde iné mená: </a:t>
            </a:r>
            <a:r>
              <a:rPr lang="sk-SK" sz="3600" dirty="0" err="1" smtClean="0"/>
              <a:t>Thor</a:t>
            </a:r>
            <a:r>
              <a:rPr lang="sk-SK" sz="3600" dirty="0" smtClean="0"/>
              <a:t>, </a:t>
            </a:r>
            <a:r>
              <a:rPr lang="sk-SK" sz="3600" dirty="0" err="1" smtClean="0"/>
              <a:t>Donnar</a:t>
            </a:r>
            <a:r>
              <a:rPr lang="sk-SK" sz="3600" dirty="0" smtClean="0"/>
              <a:t>, </a:t>
            </a:r>
            <a:r>
              <a:rPr lang="sk-SK" sz="3600" dirty="0" err="1" smtClean="0"/>
              <a:t>Taranis</a:t>
            </a:r>
            <a:r>
              <a:rPr lang="sk-SK" sz="3600" dirty="0" smtClean="0"/>
              <a:t>, </a:t>
            </a:r>
            <a:r>
              <a:rPr lang="sk-SK" sz="3600" dirty="0" err="1" smtClean="0"/>
              <a:t>Zes</a:t>
            </a:r>
            <a:r>
              <a:rPr lang="sk-SK" sz="3600" dirty="0" smtClean="0"/>
              <a:t>, Jupiter</a:t>
            </a:r>
          </a:p>
          <a:p>
            <a:r>
              <a:rPr lang="sk-SK" sz="3600" dirty="0" err="1" smtClean="0"/>
              <a:t>Kliadba</a:t>
            </a:r>
            <a:r>
              <a:rPr lang="sk-SK" sz="3600" dirty="0" smtClean="0"/>
              <a:t> – </a:t>
            </a:r>
            <a:r>
              <a:rPr lang="sk-SK" sz="3600" i="1" dirty="0" smtClean="0"/>
              <a:t>„do Paroma“</a:t>
            </a:r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6150" name="Picture 6" descr="http://epika.org/epika/slavic/perun/perun-axe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681" y="171175"/>
            <a:ext cx="6149130" cy="6612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717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Veles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bohyňa, ktorá stvorila svet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03160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Veles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1073791" y="2011680"/>
            <a:ext cx="4513277" cy="4405898"/>
          </a:xfrm>
        </p:spPr>
        <p:txBody>
          <a:bodyPr>
            <a:normAutofit fontScale="92500" lnSpcReduction="10000"/>
          </a:bodyPr>
          <a:lstStyle/>
          <a:p>
            <a:r>
              <a:rPr lang="sk-SK" sz="3600" dirty="0" smtClean="0"/>
              <a:t>bohyňa</a:t>
            </a:r>
            <a:r>
              <a:rPr lang="sk-SK" sz="3600" dirty="0"/>
              <a:t>, ktorá stvorila </a:t>
            </a:r>
            <a:r>
              <a:rPr lang="sk-SK" sz="3600" dirty="0" smtClean="0"/>
              <a:t>svet</a:t>
            </a:r>
          </a:p>
          <a:p>
            <a:r>
              <a:rPr lang="sk-SK" sz="3600" dirty="0" smtClean="0"/>
              <a:t>Neskôr boh stáda, dobytka a úrody a hojnosti</a:t>
            </a:r>
          </a:p>
          <a:p>
            <a:r>
              <a:rPr lang="sk-SK" sz="3600" dirty="0" smtClean="0"/>
              <a:t>Bol aj ochranca </a:t>
            </a:r>
            <a:r>
              <a:rPr lang="sk-SK" sz="3600" dirty="0" err="1" smtClean="0"/>
              <a:t>volchov</a:t>
            </a:r>
            <a:r>
              <a:rPr lang="sk-SK" sz="3600" dirty="0" smtClean="0"/>
              <a:t> – čarodejov</a:t>
            </a:r>
          </a:p>
          <a:p>
            <a:r>
              <a:rPr lang="sk-SK" sz="3600" dirty="0" smtClean="0"/>
              <a:t>Mal spojenie s posmrtným životom </a:t>
            </a:r>
            <a:endParaRPr lang="sk-SK" sz="3600" dirty="0"/>
          </a:p>
          <a:p>
            <a:pPr marL="0" indent="0">
              <a:buNone/>
            </a:pPr>
            <a:endParaRPr lang="sk-SK" dirty="0"/>
          </a:p>
        </p:txBody>
      </p:sp>
      <p:pic>
        <p:nvPicPr>
          <p:cNvPr id="7170" name="Picture 2" descr="http://orig05.deviantart.net/3c3a/f/2011/148/5/5/veles__winter_god_by_regulf_red-d3hfvf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9282" y="96063"/>
            <a:ext cx="4177717" cy="6645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608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Dažgon</a:t>
            </a:r>
            <a:r>
              <a:rPr lang="sk-SK" dirty="0" smtClean="0"/>
              <a:t> - </a:t>
            </a:r>
            <a:r>
              <a:rPr lang="sk-SK" dirty="0" err="1" smtClean="0"/>
              <a:t>Radegast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boh </a:t>
            </a:r>
            <a:r>
              <a:rPr lang="sk-SK" sz="6600" dirty="0"/>
              <a:t>slnka, hojnosti a úrody 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35850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/>
              <a:t>Dažgon</a:t>
            </a:r>
            <a:r>
              <a:rPr lang="sk-SK" dirty="0"/>
              <a:t> - </a:t>
            </a:r>
            <a:r>
              <a:rPr lang="sk-SK" dirty="0" err="1"/>
              <a:t>Radegast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400" dirty="0"/>
              <a:t>boh slnka</a:t>
            </a:r>
            <a:r>
              <a:rPr lang="sk-SK" sz="2400" dirty="0" smtClean="0"/>
              <a:t>, ohňa, </a:t>
            </a:r>
            <a:r>
              <a:rPr lang="sk-SK" sz="2400" dirty="0"/>
              <a:t>hojnosti a </a:t>
            </a:r>
            <a:r>
              <a:rPr lang="sk-SK" sz="2400" dirty="0" smtClean="0"/>
              <a:t>úrody</a:t>
            </a:r>
          </a:p>
          <a:p>
            <a:r>
              <a:rPr lang="sk-SK" sz="2400" dirty="0" err="1" smtClean="0"/>
              <a:t>Svarogov</a:t>
            </a:r>
            <a:r>
              <a:rPr lang="sk-SK" sz="2400" dirty="0" smtClean="0"/>
              <a:t> syn, preberajúci jeho funkcie</a:t>
            </a:r>
          </a:p>
          <a:p>
            <a:r>
              <a:rPr lang="sk-SK" sz="2400" dirty="0" smtClean="0"/>
              <a:t>Obetovali mu ovce, dobytok, ľudí či dokonca aj kresťanov – nemecký biskup Ján z </a:t>
            </a:r>
            <a:r>
              <a:rPr lang="sk-SK" sz="2400" dirty="0" err="1" smtClean="0"/>
              <a:t>Marienburgu</a:t>
            </a:r>
            <a:endParaRPr lang="sk-SK" sz="2400" dirty="0" smtClean="0"/>
          </a:p>
          <a:p>
            <a:endParaRPr lang="sk-SK" dirty="0"/>
          </a:p>
        </p:txBody>
      </p:sp>
      <p:pic>
        <p:nvPicPr>
          <p:cNvPr id="8196" name="Picture 4" descr="http://upload.wikimedia.org/wikipedia/commons/a/a7/%D0%94%D0%B0%D0%B6%D0%B1%D0%BE%D0%B3.1998%D0%B3.%D1%81%D0%BC%D0%B5%D1%88.%D1%82%D0%B5%D1%85.,_%D0%B1%D1%83%D0%BC.40,5%D1%8528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7955" y="-3624"/>
            <a:ext cx="4778183" cy="6861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816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Mokoš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6600" dirty="0"/>
              <a:t>bohyňa plodivej moci, lásky, rodiny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038765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Mokoš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/>
              <a:t>bohyňa plodivej moci, lásky, </a:t>
            </a:r>
            <a:r>
              <a:rPr lang="sk-SK" dirty="0" smtClean="0"/>
              <a:t>rodiny, úrodnej zeme, osudu</a:t>
            </a:r>
          </a:p>
          <a:p>
            <a:r>
              <a:rPr lang="sk-SK" dirty="0" smtClean="0"/>
              <a:t>Skladali sa jej krvavé obete – deti, mláďatá, či ich končatiny</a:t>
            </a:r>
          </a:p>
          <a:p>
            <a:endParaRPr lang="sk-SK" dirty="0"/>
          </a:p>
        </p:txBody>
      </p:sp>
      <p:pic>
        <p:nvPicPr>
          <p:cNvPr id="9218" name="Picture 2" descr="http://foto.turistika.cz/foto/213276/104015/lrg_p118057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3255" y="-4910"/>
            <a:ext cx="3860387" cy="6862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07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Simargl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p</a:t>
            </a:r>
            <a:r>
              <a:rPr lang="sk-SK" sz="6600" dirty="0" smtClean="0"/>
              <a:t>osol bohov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386271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Morena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b</a:t>
            </a:r>
            <a:r>
              <a:rPr lang="sk-SK" sz="6600" dirty="0" smtClean="0"/>
              <a:t>ohyňa zimy a smrti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45279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černoboh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6600" dirty="0"/>
              <a:t>n</a:t>
            </a:r>
            <a:r>
              <a:rPr lang="sk-SK" sz="6600" dirty="0" smtClean="0"/>
              <a:t>eskorý boh Slovanov – diabol – vládca podsvetia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524599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belbog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b</a:t>
            </a:r>
            <a:r>
              <a:rPr lang="sk-SK" sz="6600" dirty="0" smtClean="0"/>
              <a:t>oh svetla, dňa a dobra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718938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lada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s</a:t>
            </a:r>
            <a:r>
              <a:rPr lang="sk-SK" sz="6600" dirty="0" smtClean="0"/>
              <a:t>ymbol života a šťastia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89675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porenut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6600" dirty="0"/>
              <a:t>m</a:t>
            </a:r>
            <a:r>
              <a:rPr lang="sk-SK" sz="6600" dirty="0" smtClean="0"/>
              <a:t>al 4 tváre na hlave a jednu na hrudi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448343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triglav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v</a:t>
            </a:r>
            <a:r>
              <a:rPr lang="sk-SK" sz="6600" dirty="0" smtClean="0"/>
              <a:t>ojnový boh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389404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triglav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dirty="0" smtClean="0"/>
              <a:t>Vojnový boh</a:t>
            </a:r>
          </a:p>
          <a:p>
            <a:r>
              <a:rPr lang="sk-SK" dirty="0" smtClean="0"/>
              <a:t>Mal 3 hlavy, ktoré symbolizovali 3 sféry – nebo, zem, podsvetie</a:t>
            </a:r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31105" y="0"/>
            <a:ext cx="60592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26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svantovít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sk-SK" sz="6600" dirty="0"/>
              <a:t>m</a:t>
            </a:r>
            <a:r>
              <a:rPr lang="sk-SK" sz="6600" dirty="0" smtClean="0"/>
              <a:t>al 2 hlavy, hľadel dopredu i dozadu, dvojitú hruď a dvojitý chrbát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2849625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rusalka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6600" dirty="0" err="1"/>
              <a:t>d</a:t>
            </a:r>
            <a:r>
              <a:rPr lang="sk-SK" sz="6600" dirty="0" err="1" smtClean="0"/>
              <a:t>ivožienka</a:t>
            </a:r>
            <a:r>
              <a:rPr lang="sk-SK" sz="6600" dirty="0" smtClean="0"/>
              <a:t>, strážkyňa lesa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162971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Baba </a:t>
            </a:r>
            <a:r>
              <a:rPr lang="sk-SK" dirty="0" err="1" smtClean="0"/>
              <a:t>jaga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s</a:t>
            </a:r>
            <a:r>
              <a:rPr lang="sk-SK" sz="6600" dirty="0" smtClean="0"/>
              <a:t>trážkyňa prameňa života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747624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Baba </a:t>
            </a:r>
            <a:r>
              <a:rPr lang="sk-SK" dirty="0" err="1" smtClean="0"/>
              <a:t>jaga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400" dirty="0" smtClean="0"/>
              <a:t>Alebo Baba </a:t>
            </a:r>
            <a:r>
              <a:rPr lang="sk-SK" sz="2400" dirty="0" err="1" smtClean="0"/>
              <a:t>Róga</a:t>
            </a:r>
            <a:r>
              <a:rPr lang="sk-SK" sz="2400" dirty="0" smtClean="0"/>
              <a:t>, Ježibaba</a:t>
            </a:r>
          </a:p>
          <a:p>
            <a:r>
              <a:rPr lang="sk-SK" sz="2400" dirty="0" smtClean="0"/>
              <a:t>Strážkyňa </a:t>
            </a:r>
            <a:r>
              <a:rPr lang="sk-SK" sz="2400" dirty="0"/>
              <a:t>prameňa </a:t>
            </a:r>
            <a:r>
              <a:rPr lang="sk-SK" sz="2400" dirty="0" smtClean="0"/>
              <a:t>života – jej prvoradá úloha</a:t>
            </a:r>
          </a:p>
          <a:p>
            <a:r>
              <a:rPr lang="sk-SK" sz="2400" dirty="0" smtClean="0"/>
              <a:t>Škaredá baba, ktorá kradne neposlušné deti a potom si ich pečie, varí, aby ich zjedla</a:t>
            </a:r>
            <a:endParaRPr lang="sk-SK" sz="2400" dirty="0"/>
          </a:p>
          <a:p>
            <a:endParaRPr lang="sk-SK" dirty="0"/>
          </a:p>
        </p:txBody>
      </p:sp>
      <p:pic>
        <p:nvPicPr>
          <p:cNvPr id="7" name="Zástupný symbol obsahu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753359" y="1792936"/>
            <a:ext cx="6438641" cy="506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06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víla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 smtClean="0"/>
              <a:t>veštila a liečila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61287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víla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400" dirty="0"/>
              <a:t>Veštili a liečili</a:t>
            </a:r>
          </a:p>
          <a:p>
            <a:r>
              <a:rPr lang="sk-SK" dirty="0" smtClean="0"/>
              <a:t>Rodia sa z rosy, hlavne keď prší a svieti slnko a vytvára sa dúha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43594" y="4912"/>
            <a:ext cx="4908046" cy="6853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76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vodník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b</a:t>
            </a:r>
            <a:r>
              <a:rPr lang="sk-SK" sz="6600" dirty="0" smtClean="0"/>
              <a:t>oh vody a riek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428560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nyji</a:t>
            </a:r>
            <a:endParaRPr lang="sk-SK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sk-SK" sz="6600" dirty="0"/>
              <a:t>b</a:t>
            </a:r>
            <a:r>
              <a:rPr lang="sk-SK" sz="6600" dirty="0" smtClean="0"/>
              <a:t>ohyňa </a:t>
            </a:r>
            <a:r>
              <a:rPr lang="sk-SK" sz="6600" dirty="0" err="1" smtClean="0"/>
              <a:t>zásvetia</a:t>
            </a:r>
            <a:endParaRPr lang="sk-SK" sz="6600" dirty="0"/>
          </a:p>
        </p:txBody>
      </p:sp>
    </p:spTree>
    <p:extLst>
      <p:ext uri="{BB962C8B-B14F-4D97-AF65-F5344CB8AC3E}">
        <p14:creationId xmlns:p14="http://schemas.microsoft.com/office/powerpoint/2010/main" val="133700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nyji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k-SK" sz="2400" dirty="0"/>
              <a:t>Bohyňa </a:t>
            </a:r>
            <a:r>
              <a:rPr lang="sk-SK" sz="2400" dirty="0" err="1"/>
              <a:t>zásvetia</a:t>
            </a:r>
            <a:endParaRPr lang="sk-SK" sz="2400" dirty="0"/>
          </a:p>
          <a:p>
            <a:r>
              <a:rPr lang="sk-SK" dirty="0" smtClean="0"/>
              <a:t>Vládla v posmrtnom živote – </a:t>
            </a:r>
            <a:r>
              <a:rPr lang="sk-SK" dirty="0" err="1" smtClean="0"/>
              <a:t>zásvetí</a:t>
            </a:r>
            <a:r>
              <a:rPr lang="sk-SK" dirty="0" smtClean="0"/>
              <a:t> nazvanom NAV (byť zmorený)</a:t>
            </a:r>
            <a:endParaRPr lang="sk-SK" dirty="0"/>
          </a:p>
        </p:txBody>
      </p:sp>
      <p:pic>
        <p:nvPicPr>
          <p:cNvPr id="5" name="Zástupný symbol obsahu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91075" y="1858263"/>
            <a:ext cx="6000925" cy="4999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07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uhované">
  <a:themeElements>
    <a:clrScheme name="Pruhované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Pruhované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Pruhované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8000"/>
              </a:schemeClr>
              <a:schemeClr val="phClr">
                <a:tint val="99000"/>
                <a:shade val="96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C3935CB6-B0E3-44A7-AB37-996D901F73A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TM03090430[[fn=Pruhované]]</Template>
  <TotalTime>269</TotalTime>
  <Words>506</Words>
  <Application>Microsoft Office PowerPoint</Application>
  <PresentationFormat>Širokouhlá</PresentationFormat>
  <Paragraphs>112</Paragraphs>
  <Slides>34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34</vt:i4>
      </vt:variant>
    </vt:vector>
  </HeadingPairs>
  <TitlesOfParts>
    <vt:vector size="38" baseType="lpstr">
      <vt:lpstr>Arial</vt:lpstr>
      <vt:lpstr>Corbel</vt:lpstr>
      <vt:lpstr>Wingdings</vt:lpstr>
      <vt:lpstr>Pruhované</vt:lpstr>
      <vt:lpstr>Náboženstvo Slovanov</vt:lpstr>
      <vt:lpstr>Slovania</vt:lpstr>
      <vt:lpstr>Z hľadiska etnickej a jazykovej príbuznosti sa Slovania delia zhruba nasledovne:</vt:lpstr>
      <vt:lpstr>Územie Európy obývané Slovanmi. </vt:lpstr>
      <vt:lpstr>Rozšírenie Slovanov v Eurázii</vt:lpstr>
      <vt:lpstr>Boh u Slovanov</vt:lpstr>
      <vt:lpstr>Svagor</vt:lpstr>
      <vt:lpstr>Svagor</vt:lpstr>
      <vt:lpstr>Perún</vt:lpstr>
      <vt:lpstr>Perún</vt:lpstr>
      <vt:lpstr>Perún</vt:lpstr>
      <vt:lpstr>Veles</vt:lpstr>
      <vt:lpstr>Veles</vt:lpstr>
      <vt:lpstr>Dažgon - Radegast</vt:lpstr>
      <vt:lpstr>Dažgon - Radegast</vt:lpstr>
      <vt:lpstr>Mokoš</vt:lpstr>
      <vt:lpstr>Mokoš</vt:lpstr>
      <vt:lpstr>Simargl</vt:lpstr>
      <vt:lpstr>Morena</vt:lpstr>
      <vt:lpstr>černoboh</vt:lpstr>
      <vt:lpstr>belbog</vt:lpstr>
      <vt:lpstr>lada</vt:lpstr>
      <vt:lpstr>porenut</vt:lpstr>
      <vt:lpstr>triglav</vt:lpstr>
      <vt:lpstr>triglav</vt:lpstr>
      <vt:lpstr>svantovít</vt:lpstr>
      <vt:lpstr>rusalka</vt:lpstr>
      <vt:lpstr>Baba jaga</vt:lpstr>
      <vt:lpstr>Baba jaga</vt:lpstr>
      <vt:lpstr>víla</vt:lpstr>
      <vt:lpstr>víla</vt:lpstr>
      <vt:lpstr>vodník</vt:lpstr>
      <vt:lpstr>nyji</vt:lpstr>
      <vt:lpstr>nyji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Izák a Rebeka</dc:title>
  <dc:creator>Stanislav Grega</dc:creator>
  <cp:lastModifiedBy>Stanislav Grega</cp:lastModifiedBy>
  <cp:revision>36</cp:revision>
  <dcterms:created xsi:type="dcterms:W3CDTF">2016-01-14T08:48:19Z</dcterms:created>
  <dcterms:modified xsi:type="dcterms:W3CDTF">2016-01-28T10:49:09Z</dcterms:modified>
</cp:coreProperties>
</file>