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9"/>
  </p:notesMasterIdLst>
  <p:handoutMasterIdLst>
    <p:handoutMasterId r:id="rId20"/>
  </p:handoutMasterIdLst>
  <p:sldIdLst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sk-SK" smtClean="0"/>
              <a:t>21.04.2016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sk-SK" smtClean="0"/>
              <a:t>21.04.2016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Rovná spojnica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ovná spojnica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Skupina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Rovná spojnica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ovná spojnica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Skupina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Rovná spojnica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Rovná spojnica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Skupina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Rovná spojnica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ovná spojnica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Skupina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Rovná spojnica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Rovná spojnica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sk-SK" smtClean="0"/>
              <a:t>21.04.2016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Rovná spojnica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Skupina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Rovná spojnica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Skupina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Skupina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Rovná spojnica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Skupina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sk-SK" smtClean="0"/>
              <a:t>21.04.2016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sk-SK" smtClean="0"/>
              <a:t>21.04.2016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sk-SK" smtClean="0"/>
              <a:t>21.04.2016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Skupina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Rovná spojnica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ovná spojnica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Rovná spojnica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Rovná spojnica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ovná spojnica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Rovná spojnica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ovná spojnica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ovná spojnica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ovná spojnica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ovná spojnica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ovná spojnica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Rovná spojnica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ovná spojnica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Rovná spojnica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Rovná spojnica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Rovná spojnica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Skupina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Rovná spojnica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Rovná spojnica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Rovná spojnica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Rovná spojnica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ovná spojnica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Skupina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Rovná spojnica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Rovná spojnica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Rovná spojnica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Rovná spojnica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Rovná spojnica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Rovná spojnica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Rovná spojnica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Rovná spojnica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Rovná spojnica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Rovná spojnica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Skupina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Rovná spojnica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Rovná spojnica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Rovná spojnica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Rovná spojnica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Rovná spojnica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Skupina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Rovná spojnica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Rovná spojnica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Rovná spojnica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Rovná spojnica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Rovná spojnica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Rovná spojnica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Rovná spojnica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Rovná spojnica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Rovná spojnica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Rovná spojnica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Zástupný symbol dátumu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sk-SK" smtClean="0"/>
              <a:t>21.04.2016</a:t>
            </a:fld>
            <a:endParaRPr lang="sk-SK" dirty="0"/>
          </a:p>
        </p:txBody>
      </p:sp>
      <p:sp>
        <p:nvSpPr>
          <p:cNvPr id="213" name="Zástupný symbol päty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14" name="Zástupný symbol čísla snímky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Rovná spojnica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ovná spojnica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Skupina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Rovná spojnica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Skupina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ovná spojnica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Rovná spojnica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Skupina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Rovná spojnica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Skupina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ovná spojnica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ovná spojnica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Obdĺžnik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60" name="Rovná spojnica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sk-SK" smtClean="0"/>
              <a:t>21.04.2016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Rovná spojnica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Skupina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Rovná spojnica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Skupina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Skupina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Rovná spojnica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Skupina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Obdĺžnik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cxnSp>
        <p:nvCxnSpPr>
          <p:cNvPr id="59" name="Rovná spojnica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sk-SK" smtClean="0"/>
              <a:t>21.04.2016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sk-SK" smtClean="0"/>
              <a:t>21.04.2016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Skupina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Rovná spojnica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ovná spojnica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ovná spojnica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ovná spojnica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ovná spojnica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ovná spojnica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ovná spojnica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ovná spojnica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Rovná spojnica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ovná spojnica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ovná spojnica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ovná spojnica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ovná spojnica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ovná spojnica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ovná spojnica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ovná spojnica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Skupina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Rovná spojnica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Rovná spojnica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Rovná spojnica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Rovná spojnica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Rovná spojnica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Skupina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Rovná spojnica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Rovná spojnica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Rovná spojnica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Rovná spojnica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Rovná spojnica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Rovná spojnica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Rovná spojnica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Rovná spojnica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Rovná spojnica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Rovná spojnica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Skupina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Rovná spojnica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Rovná spojnica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Rovná spojnica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Rovná spojnica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Rovná spojnica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Skupina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Rovná spojnica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Rovná spojnica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Rovná spojnica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Rovná spojnica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Rovná spojnica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Rovná spojnica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ovná spojnica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Rovná spojnica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Rovná spojnica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Rovná spojnica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sk-SK" smtClean="0"/>
              <a:t>21.04.2016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148" name="Rovná spojnica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 smtClean="0"/>
              <a:t>Cirkev</a:t>
            </a:r>
            <a:br>
              <a:rPr lang="sk-SK" dirty="0" smtClean="0"/>
            </a:br>
            <a:r>
              <a:rPr lang="sk-SK" dirty="0" smtClean="0"/>
              <a:t>a </a:t>
            </a:r>
            <a:r>
              <a:rPr lang="sk-SK" dirty="0"/>
              <a:t>jej </a:t>
            </a:r>
            <a:r>
              <a:rPr lang="sk-SK" dirty="0" smtClean="0"/>
              <a:t>vznik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 smtClean="0">
                <a:solidFill>
                  <a:srgbClr val="D15A3E"/>
                </a:solidFill>
              </a:rPr>
              <a:t>Podnadpis</a:t>
            </a:r>
            <a:endParaRPr lang="sk-SK" sz="2000" b="0" i="0" dirty="0">
              <a:solidFill>
                <a:srgbClr val="D15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Zaraďte do tabuľky podľa toho, do ktorej oblasti by sa najviac hodili</a:t>
            </a:r>
            <a:endParaRPr lang="sk-SK" dirty="0"/>
          </a:p>
        </p:txBody>
      </p:sp>
      <p:graphicFrame>
        <p:nvGraphicFramePr>
          <p:cNvPr id="5" name="Zástupný symbol obsahu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21179639"/>
              </p:ext>
            </p:extLst>
          </p:nvPr>
        </p:nvGraphicFramePr>
        <p:xfrm>
          <a:off x="1295400" y="1981200"/>
          <a:ext cx="4572000" cy="3708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43000"/>
                <a:gridCol w="1076587"/>
                <a:gridCol w="1209413"/>
                <a:gridCol w="1143000"/>
              </a:tblGrid>
              <a:tr h="370840">
                <a:tc>
                  <a:txBody>
                    <a:bodyPr/>
                    <a:lstStyle/>
                    <a:p>
                      <a:r>
                        <a:rPr lang="sk-SK" dirty="0" smtClean="0"/>
                        <a:t>Šport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Umenie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Technika</a:t>
                      </a:r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dirty="0" smtClean="0"/>
                        <a:t>Cirkev</a:t>
                      </a:r>
                      <a:endParaRPr lang="sk-S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k-SK" sz="1400" kern="7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599" y="1981199"/>
            <a:ext cx="5671657" cy="3810001"/>
          </a:xfrm>
        </p:spPr>
        <p:txBody>
          <a:bodyPr numCol="2">
            <a:noAutofit/>
          </a:bodyPr>
          <a:lstStyle/>
          <a:p>
            <a:r>
              <a:rPr lang="sk-SK" sz="2800" kern="700" dirty="0" smtClean="0"/>
              <a:t>Olympijské hry</a:t>
            </a:r>
          </a:p>
          <a:p>
            <a:r>
              <a:rPr lang="sk-SK" sz="2800" kern="700" dirty="0" smtClean="0"/>
              <a:t>PC</a:t>
            </a:r>
          </a:p>
          <a:p>
            <a:r>
              <a:rPr lang="sk-SK" sz="2800" kern="700" dirty="0" smtClean="0"/>
              <a:t>Botasky</a:t>
            </a:r>
          </a:p>
          <a:p>
            <a:r>
              <a:rPr lang="sk-SK" sz="2800" kern="700" dirty="0" smtClean="0"/>
              <a:t>Hudobné nástroje</a:t>
            </a:r>
          </a:p>
          <a:p>
            <a:r>
              <a:rPr lang="sk-SK" sz="2800" kern="700" dirty="0" smtClean="0"/>
              <a:t>Word</a:t>
            </a:r>
          </a:p>
          <a:p>
            <a:r>
              <a:rPr lang="sk-SK" sz="2800" kern="700" dirty="0" smtClean="0"/>
              <a:t>Obraz</a:t>
            </a:r>
          </a:p>
          <a:p>
            <a:r>
              <a:rPr lang="sk-SK" sz="2800" kern="700" dirty="0" smtClean="0"/>
              <a:t>Balet</a:t>
            </a:r>
          </a:p>
          <a:p>
            <a:r>
              <a:rPr lang="sk-SK" sz="2800" kern="700" dirty="0" smtClean="0"/>
              <a:t>Klávesnica</a:t>
            </a:r>
          </a:p>
          <a:p>
            <a:r>
              <a:rPr lang="sk-SK" sz="2800" kern="700" dirty="0" smtClean="0"/>
              <a:t>Koncert</a:t>
            </a:r>
          </a:p>
          <a:p>
            <a:r>
              <a:rPr lang="sk-SK" sz="2800" kern="700" dirty="0" smtClean="0"/>
              <a:t>Štetec</a:t>
            </a:r>
          </a:p>
          <a:p>
            <a:r>
              <a:rPr lang="sk-SK" sz="2800" kern="700" dirty="0" smtClean="0"/>
              <a:t>Socha lopta</a:t>
            </a:r>
          </a:p>
          <a:p>
            <a:r>
              <a:rPr lang="sk-SK" sz="2800" kern="700" dirty="0" smtClean="0"/>
              <a:t>skrutkovač</a:t>
            </a:r>
            <a:endParaRPr lang="sk-SK" sz="2800" kern="700" dirty="0"/>
          </a:p>
        </p:txBody>
      </p:sp>
    </p:spTree>
    <p:extLst>
      <p:ext uri="{BB962C8B-B14F-4D97-AF65-F5344CB8AC3E}">
        <p14:creationId xmlns:p14="http://schemas.microsoft.com/office/powerpoint/2010/main" val="112871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Každí niekam patrí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004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a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7909560" y="808203"/>
            <a:ext cx="2936860" cy="1987480"/>
          </a:xfrm>
        </p:spPr>
        <p:txBody>
          <a:bodyPr/>
          <a:lstStyle/>
          <a:p>
            <a:r>
              <a:rPr lang="sk-SK" dirty="0" smtClean="0"/>
              <a:t>Veriaci patrí do cirkvi 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 descr="http://www.ecav.sk/pictures/text_images/data_69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4" t="-278" r="20788" b="278"/>
          <a:stretch/>
        </p:blipFill>
        <p:spPr bwMode="auto">
          <a:xfrm>
            <a:off x="6627" y="-159"/>
            <a:ext cx="732762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267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cirkev?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3175932" cy="3810001"/>
          </a:xfrm>
        </p:spPr>
        <p:txBody>
          <a:bodyPr>
            <a:normAutofit/>
          </a:bodyPr>
          <a:lstStyle/>
          <a:p>
            <a:r>
              <a:rPr lang="sk-SK" sz="2800" dirty="0"/>
              <a:t>Nevesta Pána Ježiša Krista</a:t>
            </a:r>
          </a:p>
          <a:p>
            <a:r>
              <a:rPr lang="sk-SK" sz="2800" dirty="0"/>
              <a:t>Spoločenstvo </a:t>
            </a:r>
            <a:r>
              <a:rPr lang="sk-SK" sz="2800" dirty="0" smtClean="0"/>
              <a:t>veriacich v Ježiša Krista</a:t>
            </a:r>
            <a:endParaRPr lang="sk-SK" sz="2800" dirty="0"/>
          </a:p>
          <a:p>
            <a:r>
              <a:rPr lang="sk-SK" sz="2800" dirty="0" err="1"/>
              <a:t>Kyriake</a:t>
            </a:r>
            <a:r>
              <a:rPr lang="sk-SK" sz="2800" dirty="0"/>
              <a:t> – grécke slovo: </a:t>
            </a:r>
            <a:r>
              <a:rPr lang="sk-SK" sz="2800" dirty="0" smtClean="0"/>
              <a:t>patriaca Pánovi</a:t>
            </a:r>
            <a:r>
              <a:rPr lang="sk-SK" sz="2800" dirty="0"/>
              <a:t>.</a:t>
            </a:r>
          </a:p>
          <a:p>
            <a:endParaRPr lang="sk-SK" sz="2800" dirty="0"/>
          </a:p>
        </p:txBody>
      </p:sp>
      <p:pic>
        <p:nvPicPr>
          <p:cNvPr id="2050" name="Picture 2" descr="http://www.ecav.sk/pictures/text_images/data_227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672" y="182986"/>
            <a:ext cx="7477617" cy="560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59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Aku</a:t>
            </a:r>
            <a:r>
              <a:rPr lang="sk-SK" dirty="0" smtClean="0"/>
              <a:t> cirkev poznáme?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/>
              <a:t>Viditeľná 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Tvoria ju pokrstení ľudia na zemi. </a:t>
            </a:r>
            <a:endParaRPr lang="sk-SK" sz="2800" dirty="0" smtClean="0"/>
          </a:p>
          <a:p>
            <a:r>
              <a:rPr lang="sk-SK" sz="2800" dirty="0" smtClean="0"/>
              <a:t>A </a:t>
            </a:r>
            <a:r>
              <a:rPr lang="sk-SK" sz="2800" dirty="0"/>
              <a:t>keďže človek je hriešny, aj v tejto cirkvi môže byť hriech.</a:t>
            </a:r>
          </a:p>
          <a:p>
            <a:endParaRPr lang="sk-SK" sz="280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dirty="0" smtClean="0"/>
              <a:t>Neviditeľná 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Dokonalá cirkev.</a:t>
            </a:r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72547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Vznik cirkvi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844717" y="1646239"/>
            <a:ext cx="4572000" cy="4372338"/>
          </a:xfrm>
        </p:spPr>
        <p:txBody>
          <a:bodyPr>
            <a:normAutofit fontScale="85000" lnSpcReduction="20000"/>
          </a:bodyPr>
          <a:lstStyle/>
          <a:p>
            <a:r>
              <a:rPr lang="sk-SK" sz="2800" dirty="0" smtClean="0"/>
              <a:t>Cirkev bola založená na </a:t>
            </a:r>
            <a:r>
              <a:rPr lang="sk-SK" sz="2800" dirty="0" err="1" smtClean="0"/>
              <a:t>Letnice</a:t>
            </a:r>
            <a:r>
              <a:rPr lang="sk-SK" sz="2800" dirty="0" smtClean="0"/>
              <a:t> – 50 deň po vzkriesení PJK a v 10 deň po Jeho vstúpení na nebo</a:t>
            </a:r>
          </a:p>
          <a:p>
            <a:r>
              <a:rPr lang="sk-SK" sz="2800" dirty="0"/>
              <a:t>V tento deň  zostúpil na </a:t>
            </a:r>
            <a:r>
              <a:rPr lang="sk-SK" sz="2800" dirty="0" smtClean="0"/>
              <a:t>dvanástich </a:t>
            </a:r>
            <a:r>
              <a:rPr lang="sk-SK" sz="2800" dirty="0"/>
              <a:t>učeníkov  Duch Svätý, ktorý  spôsobil ľuďom zhromaždeným v Jeruzaleme zázrak hovorenia jazykmi.  A tak mnoho ľudí počulo evanjelium v rodnej reči z ich úst</a:t>
            </a:r>
            <a:r>
              <a:rPr lang="sk-SK" sz="2800" dirty="0" smtClean="0"/>
              <a:t>.</a:t>
            </a:r>
          </a:p>
          <a:p>
            <a:r>
              <a:rPr lang="sk-SK" sz="2800" dirty="0" smtClean="0"/>
              <a:t>V Jeruzaleme sa dalo pokrstiť okolo 3000 duší.</a:t>
            </a:r>
            <a:endParaRPr lang="sk-SK" sz="2800" dirty="0"/>
          </a:p>
        </p:txBody>
      </p:sp>
      <p:pic>
        <p:nvPicPr>
          <p:cNvPr id="3078" name="Picture 6" descr="https://i1.wp.com/s339338563.online.de/pentecoste6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31" y="1614355"/>
            <a:ext cx="5872294" cy="440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8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Kresťania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711355"/>
            <a:ext cx="2253143" cy="4395830"/>
          </a:xfrm>
        </p:spPr>
        <p:txBody>
          <a:bodyPr>
            <a:normAutofit/>
          </a:bodyPr>
          <a:lstStyle/>
          <a:p>
            <a:r>
              <a:rPr lang="sk-SK" sz="2800" dirty="0"/>
              <a:t>Prví učeníci sa nazvali </a:t>
            </a:r>
            <a:r>
              <a:rPr lang="sk-SK" sz="2800" b="1" dirty="0"/>
              <a:t>kresťanmi </a:t>
            </a:r>
            <a:r>
              <a:rPr lang="sk-SK" sz="2800" dirty="0"/>
              <a:t>– teda patriacimi Pánovi Ježišovi </a:t>
            </a:r>
            <a:r>
              <a:rPr lang="sk-SK" sz="2800" dirty="0" smtClean="0"/>
              <a:t>Kristovi – </a:t>
            </a:r>
            <a:r>
              <a:rPr lang="sk-SK" sz="2800" dirty="0"/>
              <a:t>v mestečku </a:t>
            </a:r>
            <a:r>
              <a:rPr lang="sk-SK" sz="2800" dirty="0" err="1"/>
              <a:t>Antiochia</a:t>
            </a:r>
            <a:r>
              <a:rPr lang="sk-SK" sz="2800" dirty="0"/>
              <a:t>.</a:t>
            </a:r>
            <a:endParaRPr lang="sk-SK" sz="2800" dirty="0"/>
          </a:p>
        </p:txBody>
      </p:sp>
      <p:pic>
        <p:nvPicPr>
          <p:cNvPr id="4098" name="Picture 2" descr="https://onefold.files.wordpress.com/2014/10/bread-of-lif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393" y="637563"/>
            <a:ext cx="8002049" cy="533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20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Kto je členom cirkvi? </a:t>
            </a:r>
            <a:endParaRPr lang="sk-SK" sz="44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2800" dirty="0"/>
              <a:t>Členom cirkvi sa môže stať každý jeden človek, ktorý je pokrstený v Trojjediného Pána Boha.</a:t>
            </a:r>
            <a:endParaRPr lang="sk-SK" sz="2800" dirty="0"/>
          </a:p>
        </p:txBody>
      </p:sp>
      <p:pic>
        <p:nvPicPr>
          <p:cNvPr id="5122" name="Picture 2" descr="http://www.gospelherald.com/data/images/full/15955/baptis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21" y="1065401"/>
            <a:ext cx="7071920" cy="4714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07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Viditeľná cirkev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786855"/>
            <a:ext cx="4006442" cy="4004345"/>
          </a:xfrm>
        </p:spPr>
        <p:txBody>
          <a:bodyPr>
            <a:normAutofit/>
          </a:bodyPr>
          <a:lstStyle/>
          <a:p>
            <a:r>
              <a:rPr lang="sk-SK" sz="2800" dirty="0"/>
              <a:t>viditeľnú cirkev  tvoria  všetci  </a:t>
            </a:r>
            <a:r>
              <a:rPr lang="sk-SK" sz="2800" dirty="0" smtClean="0"/>
              <a:t>pokrstení ľudia</a:t>
            </a:r>
            <a:r>
              <a:rPr lang="sk-SK" sz="2800" dirty="0"/>
              <a:t>, </a:t>
            </a:r>
            <a:r>
              <a:rPr lang="sk-SK" sz="2800" dirty="0" smtClean="0"/>
              <a:t>ktorí vyznali vieru</a:t>
            </a:r>
            <a:r>
              <a:rPr lang="sk-SK" sz="2800" dirty="0"/>
              <a:t>. </a:t>
            </a:r>
            <a:r>
              <a:rPr lang="sk-SK" sz="2800" dirty="0" smtClean="0"/>
              <a:t>Títo  </a:t>
            </a:r>
            <a:r>
              <a:rPr lang="sk-SK" sz="2800" dirty="0"/>
              <a:t>sa  </a:t>
            </a:r>
            <a:r>
              <a:rPr lang="sk-SK" sz="2800" dirty="0" smtClean="0"/>
              <a:t>stretávajú napríklad </a:t>
            </a:r>
            <a:r>
              <a:rPr lang="sk-SK" sz="2800" dirty="0"/>
              <a:t>v  kostoloch,  v  zborových sieňach  či  na  </a:t>
            </a:r>
            <a:r>
              <a:rPr lang="sk-SK" sz="2800" dirty="0" smtClean="0"/>
              <a:t>rôznych stretnutiach</a:t>
            </a:r>
            <a:r>
              <a:rPr lang="sk-SK" sz="2800" dirty="0"/>
              <a:t>, </a:t>
            </a:r>
            <a:r>
              <a:rPr lang="sk-SK" sz="2800" dirty="0" smtClean="0"/>
              <a:t>ktoré  </a:t>
            </a:r>
            <a:r>
              <a:rPr lang="sk-SK" sz="2800" dirty="0"/>
              <a:t>cirkev </a:t>
            </a:r>
            <a:r>
              <a:rPr lang="sk-SK" sz="2800" dirty="0" smtClean="0"/>
              <a:t>v ich meste organizuje</a:t>
            </a:r>
            <a:r>
              <a:rPr lang="sk-SK" sz="2800" dirty="0"/>
              <a:t>.</a:t>
            </a:r>
            <a:endParaRPr lang="sk-SK" sz="2800" dirty="0"/>
          </a:p>
        </p:txBody>
      </p:sp>
      <p:pic>
        <p:nvPicPr>
          <p:cNvPr id="6146" name="Picture 2" descr="http://www.studentagency.sk/miranda2/export/sites/sa_sk/jazykove-kurzy-a-studium-v-zahranici/zasobnik-akci/fotky/stastne_deti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665" y="1786855"/>
            <a:ext cx="6263749" cy="419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41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Naša cirkev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105474" y="1637485"/>
            <a:ext cx="4420999" cy="4268365"/>
          </a:xfrm>
        </p:spPr>
        <p:txBody>
          <a:bodyPr>
            <a:normAutofit/>
          </a:bodyPr>
          <a:lstStyle/>
          <a:p>
            <a:r>
              <a:rPr lang="sk-SK" sz="2800" dirty="0"/>
              <a:t>My  patríme do  Evanjelickej  cirkvi  augsburského vyznania  na  Slovensku (skratka ECAV</a:t>
            </a:r>
            <a:r>
              <a:rPr lang="sk-SK" sz="2800" dirty="0" smtClean="0"/>
              <a:t>).</a:t>
            </a:r>
          </a:p>
          <a:p>
            <a:r>
              <a:rPr lang="sk-SK" sz="2800" dirty="0"/>
              <a:t>Túto tvoria  cirkevné zbory, v ktorých sa káže slovo  Božie a prisluhujú sa sviatosti.</a:t>
            </a:r>
            <a:endParaRPr lang="sk-SK" sz="2800" dirty="0"/>
          </a:p>
        </p:txBody>
      </p:sp>
      <p:pic>
        <p:nvPicPr>
          <p:cNvPr id="7170" name="Picture 2" descr="http://www.ecav.sk/pictures/text_images/data_86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25" y="1637485"/>
            <a:ext cx="6402548" cy="426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866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Najčastejšie sa </a:t>
            </a:r>
            <a:r>
              <a:rPr lang="sk-SK" dirty="0" smtClean="0"/>
              <a:t>kresťania  </a:t>
            </a:r>
            <a:r>
              <a:rPr lang="sk-SK" dirty="0"/>
              <a:t>– veriaci  – stretávajú na  pravidelných službách Božích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8198" name="Picture 6" descr="http://www.humencanonline.sk/admin/image/dsc_0010_(5)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8" r="14298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25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Hlava cirkvi</a:t>
            </a:r>
            <a:endParaRPr lang="sk-SK" dirty="0"/>
          </a:p>
        </p:txBody>
      </p:sp>
      <p:pic>
        <p:nvPicPr>
          <p:cNvPr id="9218" name="Picture 2" descr="https://i.ytimg.com/vi/KqpksE8pGd4/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716" y="1722234"/>
            <a:ext cx="7550091" cy="424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755009" y="1722234"/>
            <a:ext cx="3204595" cy="4527563"/>
          </a:xfrm>
        </p:spPr>
        <p:txBody>
          <a:bodyPr>
            <a:normAutofit fontScale="92500" lnSpcReduction="10000"/>
          </a:bodyPr>
          <a:lstStyle/>
          <a:p>
            <a:r>
              <a:rPr lang="sk-SK" sz="2800" dirty="0"/>
              <a:t>Hlavou  cirkvi  je Pán  Ježiš,  ktorý  ju založil.  </a:t>
            </a:r>
            <a:endParaRPr lang="sk-SK" sz="2800" dirty="0" smtClean="0"/>
          </a:p>
          <a:p>
            <a:r>
              <a:rPr lang="sk-SK" sz="2800" dirty="0" smtClean="0"/>
              <a:t>Nie </a:t>
            </a:r>
            <a:r>
              <a:rPr lang="sk-SK" sz="2800" dirty="0"/>
              <a:t>je ľudským výmyslom,  ale vznikla  z Božej vôle, aby sa kresťania  mohli navzájom podporovať a povzbudzovať v živote viery.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14920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Cirkev je priestorom</a:t>
            </a:r>
            <a:r>
              <a:rPr lang="sk-SK" dirty="0"/>
              <a:t>, kde  sa  prisluhujú sviatosti, ktoré nám  Pán Boh  z lásky  dal.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Krst </a:t>
            </a:r>
            <a:endParaRPr lang="sk-SK" sz="2800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Večera Pánova</a:t>
            </a:r>
            <a:endParaRPr lang="sk-SK" sz="2800" dirty="0"/>
          </a:p>
        </p:txBody>
      </p:sp>
      <p:pic>
        <p:nvPicPr>
          <p:cNvPr id="10242" name="Picture 2" descr="http://www.svadobna-fotografka.sk/wp-content/uploads/2013/09/05-evanjelicky-krst-fotograf-Bratislav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509542"/>
            <a:ext cx="4161660" cy="3287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lh4.googleusercontent.com/-7rrMBkkovX0/ULUempwgRiI/AAAAAAAAJn8/d6rqUdo_JwY/s448/vp.JPG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4"/>
          <a:stretch/>
        </p:blipFill>
        <p:spPr bwMode="auto">
          <a:xfrm>
            <a:off x="7759816" y="2934962"/>
            <a:ext cx="3523377" cy="285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sezs.sk/res/fotogaleria-vz-v.krtis/25.-vecera-panova-na-7.valnom-zhromazdeni-sez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6" t="-147" r="2759" b="9724"/>
          <a:stretch/>
        </p:blipFill>
        <p:spPr bwMode="auto">
          <a:xfrm>
            <a:off x="5884178" y="4283872"/>
            <a:ext cx="1833589" cy="1507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www.sezs.sk/res/fotogaleria-8.vz-klenovec-2011/8.vz-sez-vecera-panova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6" t="15154"/>
          <a:stretch/>
        </p:blipFill>
        <p:spPr bwMode="auto">
          <a:xfrm>
            <a:off x="5884179" y="2932233"/>
            <a:ext cx="1833588" cy="1327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4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Úloha 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5431535"/>
            <a:ext cx="9601200" cy="1204157"/>
          </a:xfrm>
        </p:spPr>
        <p:txBody>
          <a:bodyPr>
            <a:noAutofit/>
          </a:bodyPr>
          <a:lstStyle/>
          <a:p>
            <a:r>
              <a:rPr lang="sk-SK" sz="2800" dirty="0"/>
              <a:t>Napíš </a:t>
            </a:r>
            <a:r>
              <a:rPr lang="sk-SK" sz="2800" dirty="0" smtClean="0"/>
              <a:t>do </a:t>
            </a:r>
            <a:r>
              <a:rPr lang="sk-SK" sz="2800" dirty="0"/>
              <a:t>zošita celý názov </a:t>
            </a:r>
            <a:r>
              <a:rPr lang="sk-SK" sz="2800" dirty="0" smtClean="0"/>
              <a:t>svojho cirkevného </a:t>
            </a:r>
            <a:r>
              <a:rPr lang="sk-SK" sz="2800" dirty="0"/>
              <a:t>zboru </a:t>
            </a:r>
            <a:r>
              <a:rPr lang="sk-SK" sz="2800" dirty="0" smtClean="0"/>
              <a:t>a meno </a:t>
            </a:r>
            <a:r>
              <a:rPr lang="sk-SK" sz="2800" dirty="0"/>
              <a:t>pána farára či pani farárky, ktorý/-á sa o cirkevný zbor </a:t>
            </a:r>
            <a:r>
              <a:rPr lang="sk-SK" sz="2800" dirty="0" smtClean="0"/>
              <a:t>stará.</a:t>
            </a:r>
            <a:endParaRPr lang="sk-SK" sz="2800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049843" y="1068373"/>
            <a:ext cx="6803517" cy="4216400"/>
            <a:chOff x="651" y="7532"/>
            <a:chExt cx="6822" cy="6640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" y="7532"/>
              <a:ext cx="6822" cy="6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237" y="8544"/>
              <a:ext cx="2" cy="40"/>
              <a:chOff x="2237" y="8544"/>
              <a:chExt cx="2" cy="40"/>
            </a:xfrm>
          </p:grpSpPr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2237" y="8544"/>
                <a:ext cx="2" cy="40"/>
              </a:xfrm>
              <a:custGeom>
                <a:avLst/>
                <a:gdLst>
                  <a:gd name="T0" fmla="+- 0 8544 8544"/>
                  <a:gd name="T1" fmla="*/ 8544 h 40"/>
                  <a:gd name="T2" fmla="+- 0 8584 8544"/>
                  <a:gd name="T3" fmla="*/ 8584 h 40"/>
                </a:gdLst>
                <a:ahLst/>
                <a:cxnLst>
                  <a:cxn ang="0">
                    <a:pos x="0" y="T1"/>
                  </a:cxn>
                  <a:cxn ang="0">
                    <a:pos x="0" y="T3"/>
                  </a:cxn>
                </a:cxnLst>
                <a:rect l="0" t="0" r="r" b="b"/>
                <a:pathLst>
                  <a:path h="40">
                    <a:moveTo>
                      <a:pt x="0" y="0"/>
                    </a:moveTo>
                    <a:lnTo>
                      <a:pt x="0" y="40"/>
                    </a:lnTo>
                  </a:path>
                </a:pathLst>
              </a:custGeom>
              <a:noFill/>
              <a:ln w="0">
                <a:solidFill>
                  <a:srgbClr val="838F97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k-SK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917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 smtClean="0"/>
              <a:t>Cirkev</a:t>
            </a:r>
            <a:br>
              <a:rPr lang="sk-SK" dirty="0" smtClean="0"/>
            </a:br>
            <a:r>
              <a:rPr lang="sk-SK" dirty="0" smtClean="0"/>
              <a:t>a </a:t>
            </a:r>
            <a:r>
              <a:rPr lang="sk-SK" dirty="0"/>
              <a:t>jej </a:t>
            </a:r>
            <a:r>
              <a:rPr lang="sk-SK" dirty="0" smtClean="0"/>
              <a:t>vznik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 smtClean="0">
                <a:solidFill>
                  <a:srgbClr val="D15A3E"/>
                </a:solidFill>
              </a:rPr>
              <a:t>Podnadpis</a:t>
            </a:r>
            <a:endParaRPr lang="sk-SK" sz="2000" b="0" i="0" dirty="0">
              <a:solidFill>
                <a:srgbClr val="D15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29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diamantovou mriežkou (širokouhlá)</Template>
  <TotalTime>0</TotalTime>
  <Words>355</Words>
  <Application>Microsoft Office PowerPoint</Application>
  <PresentationFormat>Širokouhlá</PresentationFormat>
  <Paragraphs>55</Paragraphs>
  <Slides>16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16</vt:i4>
      </vt:variant>
    </vt:vector>
  </HeadingPairs>
  <TitlesOfParts>
    <vt:vector size="18" baseType="lpstr">
      <vt:lpstr>Arial</vt:lpstr>
      <vt:lpstr>Diamond Grid 16x9</vt:lpstr>
      <vt:lpstr>Cirkev a jej vznik</vt:lpstr>
      <vt:lpstr>Zaraďte do tabuľky podľa toho, do ktorej oblasti by sa najviac hodili</vt:lpstr>
      <vt:lpstr>Každí niekam patrí</vt:lpstr>
      <vt:lpstr>Veriaci patrí do cirkvi </vt:lpstr>
      <vt:lpstr>Čo je cirkev?</vt:lpstr>
      <vt:lpstr>Aku cirkev poznáme?</vt:lpstr>
      <vt:lpstr>Vznik cirkvi</vt:lpstr>
      <vt:lpstr>Kresťania </vt:lpstr>
      <vt:lpstr>Kto je členom cirkvi? </vt:lpstr>
      <vt:lpstr>Viditeľná cirkev</vt:lpstr>
      <vt:lpstr>Naša cirkev</vt:lpstr>
      <vt:lpstr>Najčastejšie sa kresťania  – veriaci  – stretávajú na  pravidelných službách Božích</vt:lpstr>
      <vt:lpstr>Hlava cirkvi</vt:lpstr>
      <vt:lpstr>Cirkev je priestorom, kde  sa  prisluhujú sviatosti, ktoré nám  Pán Boh  z lásky  dal.</vt:lpstr>
      <vt:lpstr>Úloha </vt:lpstr>
      <vt:lpstr>Cirkev a jej vznik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2016-04-21T06:21:10Z</dcterms:created>
  <dcterms:modified xsi:type="dcterms:W3CDTF">2016-04-21T08:22:14Z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