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76" r:id="rId3"/>
    <p:sldId id="274" r:id="rId4"/>
    <p:sldId id="275" r:id="rId5"/>
    <p:sldId id="282" r:id="rId6"/>
    <p:sldId id="266" r:id="rId7"/>
    <p:sldId id="277" r:id="rId8"/>
    <p:sldId id="278" r:id="rId9"/>
    <p:sldId id="279" r:id="rId10"/>
    <p:sldId id="280" r:id="rId11"/>
    <p:sldId id="281" r:id="rId12"/>
    <p:sldId id="284" r:id="rId13"/>
    <p:sldId id="285" r:id="rId14"/>
    <p:sldId id="283" r:id="rId15"/>
    <p:sldId id="286" r:id="rId16"/>
    <p:sldId id="287" r:id="rId17"/>
    <p:sldId id="288" r:id="rId18"/>
    <p:sldId id="289" r:id="rId19"/>
    <p:sldId id="290" r:id="rId20"/>
    <p:sldId id="291" r:id="rId21"/>
    <p:sldId id="264" r:id="rId22"/>
    <p:sldId id="265" r:id="rId23"/>
    <p:sldId id="268" r:id="rId24"/>
    <p:sldId id="269" r:id="rId25"/>
    <p:sldId id="270" r:id="rId26"/>
    <p:sldId id="27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8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5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8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63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9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9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0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8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2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06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k.wikipedia.org/wiki/Filozofia" TargetMode="External"/><Relationship Id="rId7" Type="http://schemas.openxmlformats.org/officeDocument/2006/relationships/hyperlink" Target="http://sk.wikipedia.org/wiki/Karma" TargetMode="External"/><Relationship Id="rId2" Type="http://schemas.openxmlformats.org/officeDocument/2006/relationships/hyperlink" Target="http://sk.wikipedia.org/wiki/N%C3%A1bo%C5%BEenstv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.wikipedia.org/wiki/Hinduizmus" TargetMode="External"/><Relationship Id="rId5" Type="http://schemas.openxmlformats.org/officeDocument/2006/relationships/hyperlink" Target="http://sk.wikipedia.org/wiki/D%C5%BEn%C3%A1najoga" TargetMode="External"/><Relationship Id="rId4" Type="http://schemas.openxmlformats.org/officeDocument/2006/relationships/hyperlink" Target="http://sk.wikipedia.org/wiki/Gautama_Budh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sk.wikipedia.org/wiki/Tao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sk.wikipedia.org/w/index.php?title=Siao&amp;action=edit&amp;redlink=1" TargetMode="External"/><Relationship Id="rId3" Type="http://schemas.openxmlformats.org/officeDocument/2006/relationships/hyperlink" Target="http://sk.wikipedia.org/wiki/%C4%8C%C3%ADna_(civiliz%C3%A1cia)" TargetMode="External"/><Relationship Id="rId7" Type="http://schemas.openxmlformats.org/officeDocument/2006/relationships/hyperlink" Target="http://sk.wikipedia.org/w/index.php?title=I_(konfucianizmus)&amp;action=edit&amp;redlink=1" TargetMode="External"/><Relationship Id="rId2" Type="http://schemas.openxmlformats.org/officeDocument/2006/relationships/hyperlink" Target="http://sk.wikipedia.org/wiki/Filozofick%C3%BD_sm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.wikipedia.org/w/index.php?title=%C4%8C%C5%BEu&amp;action=edit&amp;redlink=1" TargetMode="External"/><Relationship Id="rId5" Type="http://schemas.openxmlformats.org/officeDocument/2006/relationships/hyperlink" Target="http://sk.wikipedia.org/w/index.php?title=%C5%BDen&amp;action=edit&amp;redlink=1" TargetMode="External"/><Relationship Id="rId4" Type="http://schemas.openxmlformats.org/officeDocument/2006/relationships/hyperlink" Target="http://sk.wikipedia.org/wiki/Konfuciu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Východné náboženstvá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9550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Hinduizmus – </a:t>
            </a:r>
            <a:r>
              <a:rPr lang="sk-SK" dirty="0" err="1"/>
              <a:t>avatár</a:t>
            </a:r>
            <a:r>
              <a:rPr lang="sk-SK" dirty="0"/>
              <a:t> </a:t>
            </a:r>
            <a:r>
              <a:rPr lang="sk-SK" dirty="0" err="1"/>
              <a:t>Ráma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7935984" y="2011680"/>
            <a:ext cx="3632433" cy="4206240"/>
          </a:xfrm>
        </p:spPr>
        <p:txBody>
          <a:bodyPr>
            <a:normAutofit/>
          </a:bodyPr>
          <a:lstStyle/>
          <a:p>
            <a:r>
              <a:rPr lang="sk-SK" sz="2800" dirty="0"/>
              <a:t>Je v poradí 7. </a:t>
            </a:r>
            <a:r>
              <a:rPr lang="sk-SK" sz="2800" dirty="0" err="1"/>
              <a:t>avatár</a:t>
            </a:r>
            <a:endParaRPr lang="sk-SK" sz="2800" dirty="0"/>
          </a:p>
          <a:p>
            <a:r>
              <a:rPr lang="sk-SK" sz="2800" dirty="0"/>
              <a:t>Bol princom</a:t>
            </a:r>
          </a:p>
          <a:p>
            <a:r>
              <a:rPr lang="sk-SK" sz="2800" dirty="0"/>
              <a:t>Preslávil sa víťazstvom nad kráľom démonov </a:t>
            </a:r>
            <a:r>
              <a:rPr lang="sk-SK" sz="2800" dirty="0" err="1"/>
              <a:t>Rávanom</a:t>
            </a:r>
            <a:r>
              <a:rPr lang="sk-SK" sz="2800" dirty="0"/>
              <a:t>, ktorý uniesol jeho manželku </a:t>
            </a:r>
            <a:r>
              <a:rPr lang="sk-SK" sz="2800" dirty="0" err="1"/>
              <a:t>Sítu</a:t>
            </a:r>
            <a:endParaRPr lang="sk-SK" sz="2800" dirty="0"/>
          </a:p>
        </p:txBody>
      </p:sp>
      <p:pic>
        <p:nvPicPr>
          <p:cNvPr id="7172" name="Picture 4" descr="http://www.charanamrit.com/wallpapers/gods/fr-images/21-03-15-12-35-07-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" y="2011680"/>
            <a:ext cx="7492377" cy="46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166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217F0F1-5F6B-443C-B492-026AC15A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Hinduizmus – avatár Krišna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202920" y="2011680"/>
            <a:ext cx="6531380" cy="420624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/>
              <a:t>Je 8. </a:t>
            </a:r>
            <a:r>
              <a:rPr lang="en-US" sz="2800" dirty="0" err="1"/>
              <a:t>avatár</a:t>
            </a:r>
            <a:r>
              <a:rPr lang="en-US" sz="2800" dirty="0"/>
              <a:t> </a:t>
            </a:r>
            <a:r>
              <a:rPr lang="en-US" sz="2800" dirty="0" err="1"/>
              <a:t>Višnu</a:t>
            </a:r>
            <a:endParaRPr lang="en-US" sz="2800" dirty="0"/>
          </a:p>
          <a:p>
            <a:r>
              <a:rPr lang="en-US" sz="2800" dirty="0" err="1"/>
              <a:t>Premohol</a:t>
            </a:r>
            <a:r>
              <a:rPr lang="en-US" sz="2800" dirty="0"/>
              <a:t> </a:t>
            </a:r>
            <a:r>
              <a:rPr lang="en-US" sz="2800" dirty="0" err="1"/>
              <a:t>kráľa</a:t>
            </a:r>
            <a:r>
              <a:rPr lang="en-US" sz="2800" dirty="0"/>
              <a:t> </a:t>
            </a:r>
            <a:r>
              <a:rPr lang="en-US" sz="2800" dirty="0" err="1"/>
              <a:t>démonov</a:t>
            </a:r>
            <a:r>
              <a:rPr lang="en-US" sz="2800" dirty="0"/>
              <a:t> </a:t>
            </a:r>
            <a:r>
              <a:rPr lang="en-US" sz="2800" dirty="0" err="1"/>
              <a:t>Kamsu</a:t>
            </a:r>
            <a:endParaRPr lang="en-US" sz="2800" dirty="0"/>
          </a:p>
          <a:p>
            <a:r>
              <a:rPr lang="en-US" sz="2800" dirty="0" err="1"/>
              <a:t>Oslavujú</a:t>
            </a:r>
            <a:r>
              <a:rPr lang="en-US" sz="2800" dirty="0"/>
              <a:t> ho </a:t>
            </a:r>
            <a:r>
              <a:rPr lang="en-US" sz="2800" dirty="0" err="1"/>
              <a:t>ako</a:t>
            </a:r>
            <a:r>
              <a:rPr lang="en-US" sz="2800" dirty="0"/>
              <a:t> </a:t>
            </a:r>
            <a:r>
              <a:rPr lang="en-US" sz="2800" dirty="0" err="1"/>
              <a:t>vojaka</a:t>
            </a:r>
            <a:r>
              <a:rPr lang="en-US" sz="2800" dirty="0"/>
              <a:t>, </a:t>
            </a:r>
            <a:r>
              <a:rPr lang="en-US" sz="2800" dirty="0" err="1"/>
              <a:t>milenca</a:t>
            </a:r>
            <a:r>
              <a:rPr lang="en-US" sz="2800" dirty="0"/>
              <a:t> a </a:t>
            </a:r>
            <a:r>
              <a:rPr lang="en-US" sz="2800" dirty="0" err="1"/>
              <a:t>vládcu</a:t>
            </a:r>
            <a:endParaRPr lang="en-US" sz="2800" dirty="0"/>
          </a:p>
          <a:p>
            <a:r>
              <a:rPr lang="en-US" sz="2800" dirty="0" err="1"/>
              <a:t>Jeho</a:t>
            </a:r>
            <a:r>
              <a:rPr lang="en-US" sz="2800" dirty="0"/>
              <a:t> </a:t>
            </a:r>
            <a:r>
              <a:rPr lang="en-US" sz="2800" dirty="0" err="1"/>
              <a:t>sochy</a:t>
            </a:r>
            <a:r>
              <a:rPr lang="en-US" sz="2800" dirty="0"/>
              <a:t> </a:t>
            </a:r>
            <a:r>
              <a:rPr lang="en-US" sz="2800" dirty="0" err="1"/>
              <a:t>sú</a:t>
            </a:r>
            <a:r>
              <a:rPr lang="en-US" sz="2800" dirty="0"/>
              <a:t> </a:t>
            </a:r>
            <a:r>
              <a:rPr lang="en-US" sz="2800" dirty="0" err="1"/>
              <a:t>typické</a:t>
            </a:r>
            <a:r>
              <a:rPr lang="en-US" sz="2800" dirty="0"/>
              <a:t> </a:t>
            </a:r>
            <a:r>
              <a:rPr lang="en-US" sz="2800" dirty="0" err="1"/>
              <a:t>tým</a:t>
            </a:r>
            <a:r>
              <a:rPr lang="en-US" sz="2800" dirty="0"/>
              <a:t>, </a:t>
            </a:r>
            <a:r>
              <a:rPr lang="en-US" sz="2800" dirty="0" err="1"/>
              <a:t>že</a:t>
            </a:r>
            <a:r>
              <a:rPr lang="en-US" sz="2800" dirty="0"/>
              <a:t> </a:t>
            </a:r>
            <a:r>
              <a:rPr lang="en-US" sz="2800" dirty="0" err="1"/>
              <a:t>predstavujú</a:t>
            </a:r>
            <a:r>
              <a:rPr lang="en-US" sz="2800" dirty="0"/>
              <a:t> </a:t>
            </a:r>
            <a:r>
              <a:rPr lang="en-US" sz="2800" dirty="0" err="1"/>
              <a:t>šťastné</a:t>
            </a:r>
            <a:r>
              <a:rPr lang="en-US" sz="2800" dirty="0"/>
              <a:t> </a:t>
            </a:r>
            <a:r>
              <a:rPr lang="en-US" sz="2800" dirty="0" err="1"/>
              <a:t>dieťa</a:t>
            </a:r>
            <a:r>
              <a:rPr lang="en-US" sz="2800" dirty="0"/>
              <a:t> </a:t>
            </a:r>
            <a:r>
              <a:rPr lang="en-US" sz="2800" dirty="0" err="1"/>
              <a:t>modrou</a:t>
            </a:r>
            <a:r>
              <a:rPr lang="en-US" sz="2800" dirty="0"/>
              <a:t> </a:t>
            </a:r>
            <a:r>
              <a:rPr lang="en-US" sz="2800" dirty="0" err="1"/>
              <a:t>pokožkou</a:t>
            </a:r>
            <a:r>
              <a:rPr lang="en-US" sz="2800" dirty="0"/>
              <a:t>, </a:t>
            </a:r>
            <a:r>
              <a:rPr lang="en-US" sz="2800" dirty="0" err="1"/>
              <a:t>ktorá</a:t>
            </a:r>
            <a:r>
              <a:rPr lang="en-US" sz="2800" dirty="0"/>
              <a:t> </a:t>
            </a:r>
            <a:r>
              <a:rPr lang="en-US" sz="2800" dirty="0" err="1"/>
              <a:t>symbolizuje</a:t>
            </a:r>
            <a:r>
              <a:rPr lang="en-US" sz="2800" dirty="0"/>
              <a:t> </a:t>
            </a:r>
            <a:r>
              <a:rPr lang="en-US" sz="2800" dirty="0" err="1"/>
              <a:t>nebo</a:t>
            </a:r>
            <a:r>
              <a:rPr lang="en-US" sz="2800" dirty="0"/>
              <a:t> a more. V </a:t>
            </a:r>
            <a:r>
              <a:rPr lang="en-US" sz="2800" dirty="0" err="1"/>
              <a:t>rukách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 </a:t>
            </a:r>
            <a:r>
              <a:rPr lang="en-US" sz="2800" dirty="0" err="1"/>
              <a:t>flautu</a:t>
            </a:r>
            <a:r>
              <a:rPr lang="en-US" sz="2800" dirty="0"/>
              <a:t>, </a:t>
            </a:r>
            <a:r>
              <a:rPr lang="en-US" sz="2800" dirty="0" err="1"/>
              <a:t>ktorá</a:t>
            </a:r>
            <a:r>
              <a:rPr lang="en-US" sz="2800" dirty="0"/>
              <a:t> </a:t>
            </a:r>
            <a:r>
              <a:rPr lang="en-US" sz="2800" dirty="0" err="1"/>
              <a:t>symbolizuje</a:t>
            </a:r>
            <a:r>
              <a:rPr lang="en-US" sz="2800" dirty="0"/>
              <a:t> </a:t>
            </a:r>
            <a:r>
              <a:rPr lang="en-US" sz="2800" dirty="0" err="1"/>
              <a:t>pastierov</a:t>
            </a:r>
            <a:r>
              <a:rPr lang="en-US" sz="2800" dirty="0"/>
              <a:t> </a:t>
            </a:r>
            <a:r>
              <a:rPr lang="en-US" sz="2800" dirty="0" err="1"/>
              <a:t>kráv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Jeho</a:t>
            </a:r>
            <a:r>
              <a:rPr lang="en-US" sz="2800" dirty="0"/>
              <a:t> </a:t>
            </a:r>
            <a:r>
              <a:rPr lang="en-US" sz="2800" dirty="0" err="1"/>
              <a:t>manželka</a:t>
            </a:r>
            <a:r>
              <a:rPr lang="en-US" sz="2800" dirty="0"/>
              <a:t> bola </a:t>
            </a:r>
            <a:r>
              <a:rPr lang="en-US" sz="2800" dirty="0" err="1"/>
              <a:t>Rádhe</a:t>
            </a:r>
            <a:r>
              <a:rPr lang="en-US" sz="2800" dirty="0"/>
              <a:t>. Je </a:t>
            </a:r>
            <a:r>
              <a:rPr lang="en-US" sz="2800" dirty="0" err="1"/>
              <a:t>vzorom</a:t>
            </a:r>
            <a:r>
              <a:rPr lang="en-US" sz="2800" dirty="0"/>
              <a:t> </a:t>
            </a:r>
            <a:r>
              <a:rPr lang="en-US" sz="2800" dirty="0" err="1"/>
              <a:t>hinduistických</a:t>
            </a:r>
            <a:r>
              <a:rPr lang="en-US" sz="2800" dirty="0"/>
              <a:t> </a:t>
            </a:r>
            <a:r>
              <a:rPr lang="en-US" sz="2800" dirty="0" err="1"/>
              <a:t>manželov</a:t>
            </a:r>
            <a:r>
              <a:rPr lang="en-US" sz="2800" dirty="0"/>
              <a:t>.</a:t>
            </a:r>
          </a:p>
        </p:txBody>
      </p:sp>
      <p:pic>
        <p:nvPicPr>
          <p:cNvPr id="8194" name="Picture 2" descr="http://gpkrdecoratives.com/images/photos/d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764"/>
          <a:stretch/>
        </p:blipFill>
        <p:spPr bwMode="auto">
          <a:xfrm>
            <a:off x="7847215" y="1822028"/>
            <a:ext cx="4342220" cy="5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774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217F0F1-5F6B-443C-B492-026AC15A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Hinduizmus – Boh Šiva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202919" y="2011679"/>
            <a:ext cx="6644295" cy="487541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800" dirty="0"/>
              <a:t>Je </a:t>
            </a:r>
            <a:r>
              <a:rPr lang="en-US" sz="2800" dirty="0" err="1"/>
              <a:t>boh</a:t>
            </a:r>
            <a:r>
              <a:rPr lang="en-US" sz="2800" dirty="0"/>
              <a:t> </a:t>
            </a:r>
            <a:r>
              <a:rPr lang="en-US" sz="2800" dirty="0" err="1"/>
              <a:t>ničiteľ</a:t>
            </a:r>
            <a:r>
              <a:rPr lang="en-US" sz="2800" dirty="0"/>
              <a:t>, </a:t>
            </a:r>
            <a:r>
              <a:rPr lang="en-US" sz="2800" dirty="0" err="1"/>
              <a:t>ktorý</a:t>
            </a:r>
            <a:r>
              <a:rPr lang="en-US" sz="2800" dirty="0"/>
              <a:t> </a:t>
            </a:r>
            <a:r>
              <a:rPr lang="en-US" sz="2800" dirty="0" err="1"/>
              <a:t>ničí</a:t>
            </a:r>
            <a:r>
              <a:rPr lang="en-US" sz="2800" dirty="0"/>
              <a:t> a </a:t>
            </a:r>
            <a:r>
              <a:rPr lang="en-US" sz="2800" dirty="0" err="1"/>
              <a:t>následne</a:t>
            </a:r>
            <a:r>
              <a:rPr lang="en-US" sz="2800" dirty="0"/>
              <a:t> z </a:t>
            </a:r>
            <a:r>
              <a:rPr lang="en-US" sz="2800" dirty="0" err="1"/>
              <a:t>popola</a:t>
            </a:r>
            <a:r>
              <a:rPr lang="en-US" sz="2800" dirty="0"/>
              <a:t> </a:t>
            </a:r>
            <a:r>
              <a:rPr lang="en-US" sz="2800" dirty="0" err="1"/>
              <a:t>zničeného</a:t>
            </a:r>
            <a:r>
              <a:rPr lang="en-US" sz="2800" dirty="0"/>
              <a:t> </a:t>
            </a:r>
            <a:r>
              <a:rPr lang="en-US" sz="2800" dirty="0" err="1"/>
              <a:t>tvorí</a:t>
            </a:r>
            <a:r>
              <a:rPr lang="en-US" sz="2800" dirty="0"/>
              <a:t> </a:t>
            </a:r>
            <a:r>
              <a:rPr lang="en-US" sz="2800" dirty="0" err="1"/>
              <a:t>nové</a:t>
            </a:r>
            <a:r>
              <a:rPr lang="en-US" sz="2800" dirty="0"/>
              <a:t> </a:t>
            </a:r>
            <a:r>
              <a:rPr lang="en-US" sz="2800" dirty="0" err="1"/>
              <a:t>stvorenie</a:t>
            </a:r>
            <a:r>
              <a:rPr lang="en-US" sz="2800" dirty="0"/>
              <a:t> </a:t>
            </a:r>
            <a:r>
              <a:rPr lang="en-US" sz="2800" dirty="0" err="1"/>
              <a:t>bubnovaním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bubon</a:t>
            </a:r>
            <a:endParaRPr lang="en-US" sz="2800" dirty="0"/>
          </a:p>
          <a:p>
            <a:r>
              <a:rPr lang="en-US" sz="2800" dirty="0" err="1"/>
              <a:t>Protiklad</a:t>
            </a:r>
            <a:r>
              <a:rPr lang="en-US" sz="2800" dirty="0"/>
              <a:t> </a:t>
            </a:r>
            <a:r>
              <a:rPr lang="en-US" sz="2800" dirty="0" err="1"/>
              <a:t>medzi</a:t>
            </a:r>
            <a:r>
              <a:rPr lang="en-US" sz="2800" dirty="0"/>
              <a:t>:</a:t>
            </a:r>
          </a:p>
          <a:p>
            <a:pPr lvl="1"/>
            <a:r>
              <a:rPr lang="en-US" sz="2800" dirty="0" err="1"/>
              <a:t>Životom</a:t>
            </a:r>
            <a:r>
              <a:rPr lang="en-US" sz="2800" dirty="0"/>
              <a:t> a </a:t>
            </a:r>
            <a:r>
              <a:rPr lang="en-US" sz="2800" dirty="0" err="1"/>
              <a:t>smrťou</a:t>
            </a:r>
            <a:endParaRPr lang="en-US" sz="2800" dirty="0"/>
          </a:p>
          <a:p>
            <a:pPr lvl="1"/>
            <a:r>
              <a:rPr lang="en-US" sz="2800" dirty="0" err="1"/>
              <a:t>Svetlom</a:t>
            </a:r>
            <a:r>
              <a:rPr lang="en-US" sz="2800" dirty="0"/>
              <a:t> a </a:t>
            </a:r>
            <a:r>
              <a:rPr lang="en-US" sz="2800" dirty="0" err="1"/>
              <a:t>tmou</a:t>
            </a:r>
            <a:endParaRPr lang="en-US" sz="2800" dirty="0"/>
          </a:p>
          <a:p>
            <a:pPr lvl="1"/>
            <a:r>
              <a:rPr lang="en-US" sz="2800" dirty="0" err="1"/>
              <a:t>Radosťou</a:t>
            </a:r>
            <a:r>
              <a:rPr lang="en-US" sz="2800" dirty="0"/>
              <a:t> a </a:t>
            </a:r>
            <a:r>
              <a:rPr lang="en-US" sz="2800" dirty="0" err="1"/>
              <a:t>smútkom</a:t>
            </a:r>
            <a:endParaRPr lang="en-US" sz="2800" dirty="0"/>
          </a:p>
          <a:p>
            <a:pPr marL="182880" lvl="1">
              <a:spcBef>
                <a:spcPts val="1200"/>
              </a:spcBef>
              <a:spcAft>
                <a:spcPts val="200"/>
              </a:spcAft>
            </a:pPr>
            <a:r>
              <a:rPr lang="en-US" sz="2800" dirty="0" err="1"/>
              <a:t>Symbolizuje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s </a:t>
            </a:r>
            <a:r>
              <a:rPr lang="en-US" sz="2800" dirty="0" err="1"/>
              <a:t>bielou</a:t>
            </a:r>
            <a:r>
              <a:rPr lang="en-US" sz="2800" dirty="0"/>
              <a:t> </a:t>
            </a:r>
            <a:r>
              <a:rPr lang="en-US" sz="2800" dirty="0" err="1"/>
              <a:t>pokožkou</a:t>
            </a:r>
            <a:r>
              <a:rPr lang="en-US" sz="2800" dirty="0"/>
              <a:t>, </a:t>
            </a:r>
            <a:r>
              <a:rPr lang="en-US" sz="2800" dirty="0" err="1"/>
              <a:t>ktorá</a:t>
            </a:r>
            <a:r>
              <a:rPr lang="en-US" sz="2800" dirty="0"/>
              <a:t> </a:t>
            </a:r>
            <a:r>
              <a:rPr lang="en-US" sz="2800" dirty="0" err="1"/>
              <a:t>symbolizuje</a:t>
            </a:r>
            <a:r>
              <a:rPr lang="en-US" sz="2800" dirty="0"/>
              <a:t> </a:t>
            </a:r>
            <a:r>
              <a:rPr lang="en-US" sz="2800" dirty="0" err="1"/>
              <a:t>popol</a:t>
            </a:r>
            <a:r>
              <a:rPr lang="en-US" sz="2800" dirty="0"/>
              <a:t> </a:t>
            </a:r>
            <a:r>
              <a:rPr lang="en-US" sz="2800" dirty="0" err="1"/>
              <a:t>pri</a:t>
            </a:r>
            <a:r>
              <a:rPr lang="en-US" sz="2800" dirty="0"/>
              <a:t> </a:t>
            </a:r>
            <a:r>
              <a:rPr lang="en-US" sz="2800" dirty="0" err="1"/>
              <a:t>kremácii</a:t>
            </a:r>
            <a:endParaRPr lang="en-US" sz="2800" dirty="0"/>
          </a:p>
          <a:p>
            <a:pPr marL="182880" lvl="1">
              <a:spcBef>
                <a:spcPts val="1200"/>
              </a:spcBef>
              <a:spcAft>
                <a:spcPts val="200"/>
              </a:spcAft>
            </a:pPr>
            <a:r>
              <a:rPr lang="en-US" sz="2800" dirty="0"/>
              <a:t>Na </a:t>
            </a:r>
            <a:r>
              <a:rPr lang="en-US" sz="2800" dirty="0" err="1"/>
              <a:t>čele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 </a:t>
            </a:r>
            <a:r>
              <a:rPr lang="en-US" sz="2800" dirty="0" err="1"/>
              <a:t>takzvané</a:t>
            </a:r>
            <a:r>
              <a:rPr lang="en-US" sz="2800" dirty="0"/>
              <a:t> </a:t>
            </a:r>
            <a:r>
              <a:rPr lang="en-US" sz="2800" dirty="0" err="1"/>
              <a:t>tretie</a:t>
            </a:r>
            <a:r>
              <a:rPr lang="en-US" sz="2800" dirty="0"/>
              <a:t> </a:t>
            </a:r>
            <a:r>
              <a:rPr lang="en-US" sz="2800" dirty="0" err="1"/>
              <a:t>oko</a:t>
            </a:r>
            <a:r>
              <a:rPr lang="en-US" sz="2800" dirty="0"/>
              <a:t>, </a:t>
            </a:r>
            <a:r>
              <a:rPr lang="en-US" sz="2800" dirty="0" err="1"/>
              <a:t>ktoré</a:t>
            </a:r>
            <a:r>
              <a:rPr lang="en-US" sz="2800" dirty="0"/>
              <a:t> mu </a:t>
            </a:r>
            <a:r>
              <a:rPr lang="en-US" sz="2800" dirty="0" err="1"/>
              <a:t>umožňuje</a:t>
            </a:r>
            <a:r>
              <a:rPr lang="en-US" sz="2800" dirty="0"/>
              <a:t> </a:t>
            </a:r>
            <a:r>
              <a:rPr lang="en-US" sz="2800" dirty="0" err="1"/>
              <a:t>vnútorné</a:t>
            </a:r>
            <a:r>
              <a:rPr lang="en-US" sz="2800" dirty="0"/>
              <a:t> </a:t>
            </a:r>
            <a:r>
              <a:rPr lang="en-US" sz="2800" dirty="0" err="1"/>
              <a:t>vnímanie</a:t>
            </a:r>
            <a:r>
              <a:rPr lang="en-US" sz="2800" dirty="0"/>
              <a:t> </a:t>
            </a:r>
            <a:r>
              <a:rPr lang="en-US" sz="2800" dirty="0" err="1"/>
              <a:t>všetkých</a:t>
            </a:r>
            <a:r>
              <a:rPr lang="en-US" sz="2800" dirty="0"/>
              <a:t> </a:t>
            </a:r>
            <a:r>
              <a:rPr lang="en-US" sz="2800" dirty="0" err="1"/>
              <a:t>vecí</a:t>
            </a:r>
            <a:endParaRPr lang="en-US" sz="2800" dirty="0"/>
          </a:p>
          <a:p>
            <a:pPr marL="182880" lvl="1">
              <a:spcBef>
                <a:spcPts val="1200"/>
              </a:spcBef>
              <a:spcAft>
                <a:spcPts val="200"/>
              </a:spcAft>
            </a:pPr>
            <a:r>
              <a:rPr lang="en-US" sz="2800" dirty="0" err="1"/>
              <a:t>Väčšinou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 </a:t>
            </a:r>
            <a:r>
              <a:rPr lang="en-US" sz="2800" dirty="0" err="1"/>
              <a:t>množstvo</a:t>
            </a:r>
            <a:r>
              <a:rPr lang="en-US" sz="2800" dirty="0"/>
              <a:t> </a:t>
            </a:r>
            <a:r>
              <a:rPr lang="en-US" sz="2800" dirty="0" err="1"/>
              <a:t>rúk</a:t>
            </a:r>
            <a:endParaRPr lang="en-US" sz="2800" dirty="0"/>
          </a:p>
        </p:txBody>
      </p:sp>
      <p:pic>
        <p:nvPicPr>
          <p:cNvPr id="9222" name="Picture 6" descr="https://upload.wikimedia.org/wikipedia/commons/e/e7/Murudweswar_siva_statue_-_karnataka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5"/>
          <a:stretch/>
        </p:blipFill>
        <p:spPr bwMode="auto">
          <a:xfrm>
            <a:off x="7847215" y="1822028"/>
            <a:ext cx="4342220" cy="5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54058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70">
            <a:extLst>
              <a:ext uri="{FF2B5EF4-FFF2-40B4-BE49-F238E27FC236}">
                <a16:creationId xmlns:a16="http://schemas.microsoft.com/office/drawing/2014/main" id="{2217F0F1-5F6B-443C-B492-026AC15A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Hinduizmus – Boh Ganeš</a:t>
            </a:r>
          </a:p>
        </p:txBody>
      </p:sp>
      <p:pic>
        <p:nvPicPr>
          <p:cNvPr id="10242" name="Picture 2" descr="http://www.free-desktop-backgrounds.net/free-desktop-wallpapers-backgrounds/free-hd-desktop-wallpapers-backgrounds/27240463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32768" b="3"/>
          <a:stretch/>
        </p:blipFill>
        <p:spPr bwMode="auto">
          <a:xfrm>
            <a:off x="483" y="1822028"/>
            <a:ext cx="4342417" cy="5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772025" y="2011680"/>
            <a:ext cx="6524625" cy="4206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Je </a:t>
            </a:r>
            <a:r>
              <a:rPr lang="en-US" sz="2800" dirty="0" err="1"/>
              <a:t>boh</a:t>
            </a:r>
            <a:r>
              <a:rPr lang="en-US" sz="2800" dirty="0"/>
              <a:t> </a:t>
            </a:r>
            <a:r>
              <a:rPr lang="en-US" sz="2800" dirty="0" err="1"/>
              <a:t>štastia</a:t>
            </a:r>
            <a:endParaRPr lang="en-US" sz="2800" dirty="0"/>
          </a:p>
          <a:p>
            <a:r>
              <a:rPr lang="en-US" sz="2800" dirty="0"/>
              <a:t>Je </a:t>
            </a:r>
            <a:r>
              <a:rPr lang="en-US" sz="2800" dirty="0" err="1"/>
              <a:t>Šivovým</a:t>
            </a:r>
            <a:r>
              <a:rPr lang="en-US" sz="2800" dirty="0"/>
              <a:t> </a:t>
            </a:r>
            <a:r>
              <a:rPr lang="en-US" sz="2800" dirty="0" err="1"/>
              <a:t>synom</a:t>
            </a:r>
            <a:r>
              <a:rPr lang="en-US" sz="2800" dirty="0"/>
              <a:t> s </a:t>
            </a:r>
            <a:r>
              <a:rPr lang="en-US" sz="2800" dirty="0" err="1"/>
              <a:t>jeho</a:t>
            </a:r>
            <a:r>
              <a:rPr lang="en-US" sz="2800" dirty="0"/>
              <a:t> </a:t>
            </a:r>
            <a:r>
              <a:rPr lang="en-US" sz="2800" dirty="0" err="1"/>
              <a:t>manželkou</a:t>
            </a:r>
            <a:r>
              <a:rPr lang="en-US" sz="2800" dirty="0"/>
              <a:t> </a:t>
            </a:r>
            <a:r>
              <a:rPr lang="en-US" sz="2800" dirty="0" err="1"/>
              <a:t>Párvatí</a:t>
            </a:r>
            <a:endParaRPr lang="en-US" sz="2800" dirty="0"/>
          </a:p>
          <a:p>
            <a:r>
              <a:rPr lang="en-US" sz="2800" dirty="0" err="1"/>
              <a:t>Človek</a:t>
            </a:r>
            <a:r>
              <a:rPr lang="en-US" sz="2800" dirty="0"/>
              <a:t> s </a:t>
            </a:r>
            <a:r>
              <a:rPr lang="en-US" sz="2800" dirty="0" err="1"/>
              <a:t>hlavou</a:t>
            </a:r>
            <a:r>
              <a:rPr lang="en-US" sz="2800" dirty="0"/>
              <a:t> </a:t>
            </a:r>
            <a:r>
              <a:rPr lang="en-US" sz="2800" dirty="0" err="1"/>
              <a:t>slona</a:t>
            </a:r>
            <a:endParaRPr lang="en-US" sz="2800" dirty="0"/>
          </a:p>
          <a:p>
            <a:r>
              <a:rPr lang="en-US" sz="2800" dirty="0" err="1"/>
              <a:t>Odstraňuje</a:t>
            </a:r>
            <a:r>
              <a:rPr lang="en-US" sz="2800" dirty="0"/>
              <a:t> </a:t>
            </a:r>
            <a:r>
              <a:rPr lang="en-US" sz="2800" dirty="0" err="1"/>
              <a:t>prekážky</a:t>
            </a:r>
            <a:r>
              <a:rPr lang="en-US" sz="2800" dirty="0"/>
              <a:t> v </a:t>
            </a:r>
            <a:r>
              <a:rPr lang="en-US" sz="2800" dirty="0" err="1"/>
              <a:t>ťažkých</a:t>
            </a:r>
            <a:r>
              <a:rPr lang="en-US" sz="2800" dirty="0"/>
              <a:t> </a:t>
            </a:r>
            <a:r>
              <a:rPr lang="en-US" sz="2800" dirty="0" err="1"/>
              <a:t>časoch</a:t>
            </a:r>
            <a:endParaRPr lang="en-US" sz="2800" dirty="0"/>
          </a:p>
          <a:p>
            <a:r>
              <a:rPr lang="en-US" sz="2800" dirty="0" err="1"/>
              <a:t>Jeho</a:t>
            </a:r>
            <a:r>
              <a:rPr lang="en-US" sz="2800" dirty="0"/>
              <a:t> </a:t>
            </a:r>
            <a:r>
              <a:rPr lang="en-US" sz="2800" dirty="0" err="1"/>
              <a:t>soška</a:t>
            </a:r>
            <a:r>
              <a:rPr lang="en-US" sz="2800" dirty="0"/>
              <a:t> je </a:t>
            </a:r>
            <a:r>
              <a:rPr lang="en-US" sz="2800" dirty="0" err="1"/>
              <a:t>väčšinou</a:t>
            </a:r>
            <a:r>
              <a:rPr lang="en-US" sz="2800" dirty="0"/>
              <a:t> v </a:t>
            </a:r>
            <a:r>
              <a:rPr lang="en-US" sz="2800" dirty="0" err="1"/>
              <a:t>každej</a:t>
            </a:r>
            <a:r>
              <a:rPr lang="en-US" sz="2800" dirty="0"/>
              <a:t> </a:t>
            </a:r>
            <a:r>
              <a:rPr lang="en-US" sz="2800" dirty="0" err="1"/>
              <a:t>domácnosti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8855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Hinduizmus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64678" y="1926817"/>
            <a:ext cx="11855872" cy="46753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2800" dirty="0"/>
              <a:t>Majú v každej domácnosti malé domáce oltáriky, svätyne, kde každodenne uctievajú svojich osobných bohov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2800" dirty="0"/>
              <a:t>Každý človek podlieha zákonu </a:t>
            </a:r>
            <a:r>
              <a:rPr lang="sk-SK" sz="2800" b="1" dirty="0"/>
              <a:t>karmy</a:t>
            </a:r>
            <a:r>
              <a:rPr lang="sk-SK" sz="2800" dirty="0"/>
              <a:t> = skutok, čiže príčiny a následku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2800" dirty="0"/>
              <a:t>Dobrý aj zlý život podmieňuje, v akej podobe sa narodí ľudská duša v ďalšom živote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2800" b="1" dirty="0"/>
              <a:t>Reinkarnácie</a:t>
            </a:r>
            <a:r>
              <a:rPr lang="sk-SK" sz="2800" dirty="0"/>
              <a:t> – opätovné vteľovanie duše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2800" b="1" dirty="0" err="1"/>
              <a:t>Samsára</a:t>
            </a:r>
            <a:r>
              <a:rPr lang="sk-SK" sz="2800" dirty="0"/>
              <a:t> = kolobeh narodení a úmrtí duše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2800" dirty="0"/>
              <a:t>Cieľom hinduizmu je </a:t>
            </a:r>
            <a:r>
              <a:rPr lang="sk-SK" sz="2800" b="1" dirty="0" err="1"/>
              <a:t>mókša</a:t>
            </a:r>
            <a:r>
              <a:rPr lang="sk-SK" sz="2800" dirty="0"/>
              <a:t> – teda stav, keď sa človek vymaní z kolotoča večného prevteľovania a dostane sa do sveta </a:t>
            </a:r>
            <a:r>
              <a:rPr lang="sk-SK" sz="2800" dirty="0" err="1"/>
              <a:t>Dévov</a:t>
            </a:r>
            <a:r>
              <a:rPr lang="sk-SK" sz="2800" dirty="0"/>
              <a:t>, vyšších bytostí. Pre dosiahnutie tohto stavu používajú rôzne techniky – </a:t>
            </a:r>
            <a:r>
              <a:rPr lang="sk-SK" sz="2800" b="1" dirty="0" err="1"/>
              <a:t>jóga</a:t>
            </a:r>
            <a:r>
              <a:rPr lang="sk-SK" sz="2800" b="1" dirty="0"/>
              <a:t>, meditácia</a:t>
            </a:r>
            <a:r>
              <a:rPr lang="sk-SK" sz="2800" dirty="0"/>
              <a:t>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2800" b="1" dirty="0"/>
              <a:t>Reinkarnácia je teda trestom...</a:t>
            </a:r>
          </a:p>
        </p:txBody>
      </p:sp>
      <p:pic>
        <p:nvPicPr>
          <p:cNvPr id="11268" name="Picture 4" descr="http://3.bp.blogspot.com/-QncafJekQp0/VFX8f9bb0LI/AAAAAAAALBA/1p-TFP2iOWA/s1600/Samsar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87" y="150295"/>
            <a:ext cx="3747883" cy="16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2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217F0F1-5F6B-443C-B492-026AC15A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Trimurti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34277" y="2011680"/>
            <a:ext cx="3676678" cy="4206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err="1"/>
              <a:t>Trojica</a:t>
            </a:r>
            <a:r>
              <a:rPr lang="en-US" sz="2800" dirty="0"/>
              <a:t> </a:t>
            </a:r>
            <a:r>
              <a:rPr lang="en-US" sz="2800" dirty="0" err="1"/>
              <a:t>božstiev</a:t>
            </a:r>
            <a:endParaRPr lang="en-US" sz="2800" dirty="0"/>
          </a:p>
          <a:p>
            <a:pPr lvl="1"/>
            <a:r>
              <a:rPr lang="en-US" sz="2800" dirty="0"/>
              <a:t>Brahma</a:t>
            </a:r>
          </a:p>
          <a:p>
            <a:pPr lvl="1"/>
            <a:r>
              <a:rPr lang="en-US" sz="2800" dirty="0" err="1"/>
              <a:t>Višnu</a:t>
            </a:r>
            <a:endParaRPr lang="en-US" sz="2800" dirty="0"/>
          </a:p>
          <a:p>
            <a:pPr lvl="1"/>
            <a:r>
              <a:rPr lang="en-US" sz="2800" dirty="0" err="1"/>
              <a:t>Šiva</a:t>
            </a:r>
            <a:r>
              <a:rPr lang="en-US" sz="2800" dirty="0"/>
              <a:t>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F4D7372-B2D2-4CFA-97C2-635B950DB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 descr="http://blog.onlineprasad.com/wp-content/uploads/2015/06/Trimurthi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23193" b="1"/>
          <a:stretch/>
        </p:blipFill>
        <p:spPr bwMode="auto">
          <a:xfrm>
            <a:off x="5262368" y="598634"/>
            <a:ext cx="6283602" cy="56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956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ddha-ajurveda.cz/image/data/banner-yoga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18833" y="124785"/>
            <a:ext cx="2606397" cy="1745960"/>
          </a:xfrm>
        </p:spPr>
        <p:txBody>
          <a:bodyPr>
            <a:normAutofit/>
          </a:bodyPr>
          <a:lstStyle/>
          <a:p>
            <a:pPr algn="r"/>
            <a:r>
              <a:rPr lang="sk-SK" sz="7200" dirty="0" err="1">
                <a:solidFill>
                  <a:schemeClr val="bg1"/>
                </a:solidFill>
              </a:rPr>
              <a:t>jóga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" y="-1"/>
            <a:ext cx="4341264" cy="6857999"/>
          </a:xfrm>
          <a:solidFill>
            <a:schemeClr val="bg2">
              <a:alpha val="39000"/>
            </a:schemeClr>
          </a:solidFill>
        </p:spPr>
        <p:txBody>
          <a:bodyPr>
            <a:noAutofit/>
          </a:bodyPr>
          <a:lstStyle/>
          <a:p>
            <a:pPr>
              <a:buClrTx/>
            </a:pPr>
            <a:r>
              <a:rPr lang="sk-SK" sz="2400" b="1" dirty="0"/>
              <a:t>Význam slova je – zapriahnutie, pripojenie duše k bohu</a:t>
            </a:r>
          </a:p>
          <a:p>
            <a:pPr>
              <a:lnSpc>
                <a:spcPct val="100000"/>
              </a:lnSpc>
              <a:buClrTx/>
            </a:pPr>
            <a:r>
              <a:rPr lang="sk-SK" sz="2400" b="1" dirty="0"/>
              <a:t>Je to filozoficko-náboženský smer spojený s meditáciou</a:t>
            </a:r>
          </a:p>
          <a:p>
            <a:pPr>
              <a:lnSpc>
                <a:spcPct val="100000"/>
              </a:lnSpc>
              <a:buClrTx/>
            </a:pPr>
            <a:r>
              <a:rPr lang="sk-SK" sz="2400" b="1" dirty="0" err="1"/>
              <a:t>Jógy</a:t>
            </a:r>
            <a:r>
              <a:rPr lang="sk-SK" sz="2400" b="1" dirty="0"/>
              <a:t> používa hinduizmus, budhizmus aj </a:t>
            </a:r>
            <a:r>
              <a:rPr lang="sk-SK" sz="2400" b="1" dirty="0" err="1"/>
              <a:t>džihozmus</a:t>
            </a:r>
            <a:endParaRPr lang="sk-SK" sz="2400" b="1" dirty="0"/>
          </a:p>
          <a:p>
            <a:pPr>
              <a:lnSpc>
                <a:spcPct val="100000"/>
              </a:lnSpc>
              <a:buClrTx/>
            </a:pPr>
            <a:r>
              <a:rPr lang="sk-SK" sz="2400" b="1" dirty="0" err="1"/>
              <a:t>Jóga</a:t>
            </a:r>
            <a:r>
              <a:rPr lang="sk-SK" sz="2400" b="1" dirty="0"/>
              <a:t> nie je len telesné cvičenie</a:t>
            </a:r>
          </a:p>
          <a:p>
            <a:pPr>
              <a:lnSpc>
                <a:spcPct val="100000"/>
              </a:lnSpc>
              <a:buClrTx/>
            </a:pPr>
            <a:r>
              <a:rPr lang="sk-SK" sz="2400" b="1" dirty="0"/>
              <a:t>Je to snaha o získanie jednoty alebo o stotožnenie sa s božstvom</a:t>
            </a:r>
          </a:p>
          <a:p>
            <a:pPr>
              <a:lnSpc>
                <a:spcPct val="100000"/>
              </a:lnSpc>
              <a:buClrTx/>
            </a:pPr>
            <a:r>
              <a:rPr lang="sk-SK" sz="2400" b="1" dirty="0"/>
              <a:t>Ide tu o sebaovládanie a zdokonaľovanie psychiky, v spojení s meditáciou, askézou a telesnými cvičeniami </a:t>
            </a:r>
          </a:p>
        </p:txBody>
      </p:sp>
    </p:spTree>
    <p:extLst>
      <p:ext uri="{BB962C8B-B14F-4D97-AF65-F5344CB8AC3E}">
        <p14:creationId xmlns:p14="http://schemas.microsoft.com/office/powerpoint/2010/main" val="13172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1982" y="284176"/>
            <a:ext cx="10575017" cy="1508760"/>
          </a:xfrm>
        </p:spPr>
        <p:txBody>
          <a:bodyPr/>
          <a:lstStyle/>
          <a:p>
            <a:r>
              <a:rPr lang="sk-SK" dirty="0"/>
              <a:t>Feng </a:t>
            </a:r>
            <a:r>
              <a:rPr lang="sk-SK" dirty="0" err="1"/>
              <a:t>šuej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11982" y="2011680"/>
            <a:ext cx="4738858" cy="4540122"/>
          </a:xfrm>
        </p:spPr>
        <p:txBody>
          <a:bodyPr>
            <a:noAutofit/>
          </a:bodyPr>
          <a:lstStyle/>
          <a:p>
            <a:r>
              <a:rPr lang="sk-SK" sz="2800" dirty="0"/>
              <a:t>doslova vietor a voda </a:t>
            </a:r>
          </a:p>
          <a:p>
            <a:r>
              <a:rPr lang="sk-SK" sz="2800" dirty="0"/>
              <a:t>je to čínske umenie výkladu a smerovania zemských a </a:t>
            </a:r>
            <a:r>
              <a:rPr lang="sk-SK" sz="2800" dirty="0" err="1"/>
              <a:t>atmosferických</a:t>
            </a:r>
            <a:r>
              <a:rPr lang="sk-SK" sz="2800" dirty="0"/>
              <a:t> síl a </a:t>
            </a:r>
            <a:r>
              <a:rPr lang="sk-SK" sz="2800" dirty="0" err="1"/>
              <a:t>jinových</a:t>
            </a:r>
            <a:r>
              <a:rPr lang="sk-SK" sz="2800" dirty="0"/>
              <a:t> a </a:t>
            </a:r>
            <a:r>
              <a:rPr lang="sk-SK" sz="2800" dirty="0" err="1"/>
              <a:t>jangových</a:t>
            </a:r>
            <a:r>
              <a:rPr lang="sk-SK" sz="2800" dirty="0"/>
              <a:t> energetických smerovaní s cieľom nájsť pre človeka najvhodnejšie miesto pre jeho prebývanie</a:t>
            </a:r>
          </a:p>
          <a:p>
            <a:r>
              <a:rPr lang="sk-SK" sz="2800" dirty="0"/>
              <a:t>Rovnako to slúži aj na umiestnenie mŕtvoly do hrobu</a:t>
            </a:r>
          </a:p>
        </p:txBody>
      </p:sp>
      <p:pic>
        <p:nvPicPr>
          <p:cNvPr id="14338" name="Picture 2" descr="https://upload.wikimedia.org/wikipedia/commons/f/f4/Feng_Shui_Christal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87" y="9787"/>
            <a:ext cx="6848213" cy="684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9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Nirvána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808439" y="1961346"/>
            <a:ext cx="3040897" cy="4206240"/>
          </a:xfrm>
        </p:spPr>
        <p:txBody>
          <a:bodyPr>
            <a:normAutofit/>
          </a:bodyPr>
          <a:lstStyle/>
          <a:p>
            <a:r>
              <a:rPr lang="sk-SK" sz="2800" dirty="0"/>
              <a:t>doslova </a:t>
            </a:r>
            <a:r>
              <a:rPr lang="sk-SK" sz="2800" i="1" dirty="0" err="1"/>
              <a:t>vyvanutie</a:t>
            </a:r>
            <a:r>
              <a:rPr lang="sk-SK" sz="2800" i="1" dirty="0"/>
              <a:t>, vyhasnutie</a:t>
            </a:r>
          </a:p>
          <a:p>
            <a:r>
              <a:rPr lang="sk-SK" sz="2800" dirty="0"/>
              <a:t>Ide o stav najvyššej blaženosti, vyslobodenie sa z kolobehu života - reinkarnácii</a:t>
            </a:r>
          </a:p>
        </p:txBody>
      </p:sp>
      <p:pic>
        <p:nvPicPr>
          <p:cNvPr id="15362" name="Picture 2" descr="https://waytowisdom.files.wordpress.com/2008/08/buddha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1"/>
            <a:ext cx="8598716" cy="68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2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1.pichost.me/i/29/15180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7"/>
            <a:ext cx="12192000" cy="69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9382" y="233842"/>
            <a:ext cx="2908401" cy="1508760"/>
          </a:xfrm>
        </p:spPr>
        <p:txBody>
          <a:bodyPr/>
          <a:lstStyle/>
          <a:p>
            <a:pPr algn="r"/>
            <a:r>
              <a:rPr lang="sk-SK" dirty="0" err="1"/>
              <a:t>Jin</a:t>
            </a:r>
            <a:r>
              <a:rPr lang="sk-SK" dirty="0"/>
              <a:t> a </a:t>
            </a:r>
            <a:r>
              <a:rPr lang="sk-SK" dirty="0" err="1"/>
              <a:t>Jang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06387" y="157083"/>
            <a:ext cx="5410158" cy="6470220"/>
          </a:xfrm>
        </p:spPr>
        <p:txBody>
          <a:bodyPr>
            <a:noAutofit/>
          </a:bodyPr>
          <a:lstStyle/>
          <a:p>
            <a:r>
              <a:rPr lang="sk-SK" sz="2800" dirty="0"/>
              <a:t>pôvod v čínskej filozofii</a:t>
            </a:r>
          </a:p>
          <a:p>
            <a:r>
              <a:rPr lang="sk-SK" sz="2800" dirty="0"/>
              <a:t>Opisuje dve navzájom opačné a doplňujúce sily, ktoré sa nachádzajú v každej živej a neživej časti vesmíru</a:t>
            </a:r>
          </a:p>
          <a:p>
            <a:r>
              <a:rPr lang="sk-SK" sz="2800" b="1" dirty="0" err="1"/>
              <a:t>Jin</a:t>
            </a:r>
            <a:r>
              <a:rPr lang="sk-SK" sz="2800" dirty="0"/>
              <a:t> – tmavé miesto, zamračené, zahalené. </a:t>
            </a:r>
            <a:r>
              <a:rPr lang="sk-SK" sz="2800" dirty="0" err="1"/>
              <a:t>Pôsobý</a:t>
            </a:r>
            <a:r>
              <a:rPr lang="sk-SK" sz="2800" dirty="0"/>
              <a:t> smutne, tmavo, žensky a korešponduje s nocou. Je symbolizovaný vodou a zemou.</a:t>
            </a:r>
          </a:p>
          <a:p>
            <a:r>
              <a:rPr lang="sk-SK" sz="2800" b="1" dirty="0" err="1"/>
              <a:t>Jang</a:t>
            </a:r>
            <a:r>
              <a:rPr lang="sk-SK" sz="2800" dirty="0"/>
              <a:t> – svetlé miesto, slnečné svetlo. Je to svetlejší element. Pôsobí veselo, aktívne, svetlo, mužsky a korešponduje s dňom. Je symbolizovaný ohňom a vetrom.</a:t>
            </a:r>
          </a:p>
        </p:txBody>
      </p:sp>
      <p:pic>
        <p:nvPicPr>
          <p:cNvPr id="16390" name="Picture 6" descr="http://owocki.com/wp-content/uploads/2014/08/Fire_Water_Balanc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17288" r="21276" b="14361"/>
          <a:stretch/>
        </p:blipFill>
        <p:spPr bwMode="auto">
          <a:xfrm flipH="1">
            <a:off x="8309471" y="1742602"/>
            <a:ext cx="4000499" cy="395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http://www.oskole.sk/userfiles/image/zaida/geografia/oktober/ucivo_nabozenstva%20sveta_html_m1159c7b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10"/>
            <a:ext cx="12192000" cy="660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3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Tchaj-ťi</a:t>
            </a:r>
            <a:r>
              <a:rPr lang="sk-SK" dirty="0"/>
              <a:t> </a:t>
            </a:r>
            <a:r>
              <a:rPr lang="sk-SK" dirty="0" err="1"/>
              <a:t>tchu</a:t>
            </a:r>
            <a:r>
              <a:rPr lang="sk-SK" dirty="0"/>
              <a:t> (</a:t>
            </a:r>
            <a:r>
              <a:rPr lang="sk-SK" dirty="0" err="1"/>
              <a:t>taijitu</a:t>
            </a:r>
            <a:r>
              <a:rPr lang="sk-SK" dirty="0"/>
              <a:t>)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sk-SK" sz="3600" dirty="0"/>
              <a:t>Je to symbol reprezentujúci sily </a:t>
            </a:r>
            <a:r>
              <a:rPr lang="sk-SK" sz="3600" dirty="0" err="1"/>
              <a:t>Jin</a:t>
            </a:r>
            <a:r>
              <a:rPr lang="sk-SK" sz="3600" dirty="0"/>
              <a:t> a </a:t>
            </a:r>
            <a:r>
              <a:rPr lang="sk-SK" sz="3600" dirty="0" err="1"/>
              <a:t>Jang</a:t>
            </a:r>
            <a:endParaRPr lang="sk-SK" sz="3600" dirty="0"/>
          </a:p>
          <a:p>
            <a:r>
              <a:rPr lang="sk-SK" sz="3600" dirty="0"/>
              <a:t>Bodky opačnej farby symbolizujú, že v každej zo síl sa nachádza aj opačná sila</a:t>
            </a:r>
          </a:p>
        </p:txBody>
      </p:sp>
      <p:pic>
        <p:nvPicPr>
          <p:cNvPr id="17410" name="Picture 2" descr="http://zazracnesperky.cz/wp-content/uploads/2014/10/jin_jang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717" r="6849" b="3509"/>
          <a:stretch/>
        </p:blipFill>
        <p:spPr bwMode="auto">
          <a:xfrm>
            <a:off x="1003299" y="2011680"/>
            <a:ext cx="4584499" cy="4772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Budhizmus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66700" y="1930400"/>
            <a:ext cx="11709400" cy="4737100"/>
          </a:xfrm>
        </p:spPr>
        <p:txBody>
          <a:bodyPr>
            <a:noAutofit/>
          </a:bodyPr>
          <a:lstStyle/>
          <a:p>
            <a:r>
              <a:rPr lang="sk-SK" sz="2800" dirty="0"/>
              <a:t>je </a:t>
            </a:r>
            <a:r>
              <a:rPr lang="sk-SK" sz="2800" dirty="0">
                <a:hlinkClick r:id="rId2" tooltip="Náboženstvo"/>
              </a:rPr>
              <a:t>nábožensko</a:t>
            </a:r>
            <a:r>
              <a:rPr lang="sk-SK" sz="2800" dirty="0"/>
              <a:t>-</a:t>
            </a:r>
            <a:r>
              <a:rPr lang="sk-SK" sz="2800" dirty="0">
                <a:hlinkClick r:id="rId3" tooltip="Filozofia"/>
              </a:rPr>
              <a:t>filozofický</a:t>
            </a:r>
            <a:r>
              <a:rPr lang="sk-SK" sz="2800" dirty="0"/>
              <a:t> systém, ktorého základ vytvoril </a:t>
            </a:r>
            <a:r>
              <a:rPr lang="sk-SK" sz="2800" dirty="0" err="1">
                <a:hlinkClick r:id="rId4" tooltip="Gautama Budha"/>
              </a:rPr>
              <a:t>Buddha</a:t>
            </a:r>
            <a:r>
              <a:rPr lang="sk-SK" sz="2800" dirty="0">
                <a:hlinkClick r:id="rId4" tooltip="Gautama Budha"/>
              </a:rPr>
              <a:t> </a:t>
            </a:r>
            <a:r>
              <a:rPr lang="sk-SK" sz="2800" dirty="0" err="1">
                <a:hlinkClick r:id="rId4" tooltip="Gautama Budha"/>
              </a:rPr>
              <a:t>Šakjámuni</a:t>
            </a:r>
            <a:r>
              <a:rPr lang="sk-SK" sz="2800" dirty="0"/>
              <a:t>.</a:t>
            </a:r>
          </a:p>
          <a:p>
            <a:r>
              <a:rPr lang="sk-SK" sz="2800" dirty="0"/>
              <a:t>Ide o jedno z najrozšírenejších svetových náboženstiev</a:t>
            </a:r>
          </a:p>
          <a:p>
            <a:r>
              <a:rPr lang="sk-SK" sz="2800" dirty="0"/>
              <a:t>Čistý budhizmus sa niekedy považuje za formu </a:t>
            </a:r>
            <a:r>
              <a:rPr lang="sk-SK" sz="2800" dirty="0" err="1">
                <a:hlinkClick r:id="rId5" tooltip="Džnánajoga"/>
              </a:rPr>
              <a:t>džnánajogy</a:t>
            </a:r>
            <a:r>
              <a:rPr lang="sk-SK" sz="2800" dirty="0"/>
              <a:t>. Budhizmus je náboženstvom bez Boha alebo bohov významne odlíšených od ľudstva, podľa niektorých názorov teda ani nejde o </a:t>
            </a:r>
            <a:r>
              <a:rPr lang="sk-SK" sz="2800" dirty="0">
                <a:hlinkClick r:id="rId2" tooltip="Náboženstvo"/>
              </a:rPr>
              <a:t>náboženstvo</a:t>
            </a:r>
            <a:r>
              <a:rPr lang="sk-SK" sz="2800" dirty="0"/>
              <a:t>. Budhizmus sa v istých ohľadoch vyvinul ako reakcia na niektoré aspekty </a:t>
            </a:r>
            <a:r>
              <a:rPr lang="sk-SK" sz="2800" dirty="0">
                <a:hlinkClick r:id="rId6" tooltip="Hinduizmus"/>
              </a:rPr>
              <a:t>hinduizmu</a:t>
            </a:r>
            <a:r>
              <a:rPr lang="sk-SK" sz="2800" dirty="0"/>
              <a:t>.</a:t>
            </a:r>
          </a:p>
          <a:p>
            <a:r>
              <a:rPr lang="sk-SK" sz="2800" dirty="0"/>
              <a:t>Budhizmus preberá z tradície vieru v odplatu dobrých a zlých činov (</a:t>
            </a:r>
            <a:r>
              <a:rPr lang="sk-SK" sz="2800" dirty="0" err="1">
                <a:hlinkClick r:id="rId7" tooltip="Karma"/>
              </a:rPr>
              <a:t>karma</a:t>
            </a:r>
            <a:r>
              <a:rPr lang="sk-SK" sz="2800" dirty="0"/>
              <a:t>) a učenie o kolobehu životov. Učenie budhizmu je založené na odmietaní strastiplného bytia a na hľadaní cesty, ktorá vedie k oslobodeniu z kolobehu života, ktorého podstatu tvorí utrpenie.</a:t>
            </a:r>
          </a:p>
        </p:txBody>
      </p:sp>
    </p:spTree>
    <p:extLst>
      <p:ext uri="{BB962C8B-B14F-4D97-AF65-F5344CB8AC3E}">
        <p14:creationId xmlns:p14="http://schemas.microsoft.com/office/powerpoint/2010/main" val="418613222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Budha</a:t>
            </a:r>
          </a:p>
        </p:txBody>
      </p:sp>
      <p:pic>
        <p:nvPicPr>
          <p:cNvPr id="4" name="Zástupný symbol obsahu 3" descr="220px-BuddhaStThaila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801" y="2210053"/>
            <a:ext cx="4686299" cy="4430683"/>
          </a:xfrm>
        </p:spPr>
      </p:pic>
      <p:pic>
        <p:nvPicPr>
          <p:cNvPr id="1028" name="Picture 4" descr="SÃºvisiaci obrÃ¡zok">
            <a:extLst>
              <a:ext uri="{FF2B5EF4-FFF2-40B4-BE49-F238E27FC236}">
                <a16:creationId xmlns:a16="http://schemas.microsoft.com/office/drawing/2014/main" id="{A9E8464A-3353-4F40-81B7-1783529D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36326"/>
      </p:ext>
    </p:extLst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Taoizmus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2800" dirty="0" err="1"/>
              <a:t>Taoizmus</a:t>
            </a:r>
            <a:r>
              <a:rPr lang="sk-SK" sz="2800" dirty="0"/>
              <a:t> je založený na uvedomení si skutočnosti, že všetky veci, živé aj neživé, sú prejavom tej istej skutočnosti – </a:t>
            </a:r>
            <a:r>
              <a:rPr lang="sk-SK" sz="2800" dirty="0" err="1">
                <a:hlinkClick r:id="rId2" tooltip="Tao"/>
              </a:rPr>
              <a:t>Tao</a:t>
            </a:r>
            <a:r>
              <a:rPr lang="sk-SK" sz="2800" dirty="0"/>
              <a:t> ("cesty"). </a:t>
            </a:r>
            <a:r>
              <a:rPr lang="sk-SK" sz="2800" dirty="0" err="1"/>
              <a:t>Taoizmus</a:t>
            </a:r>
            <a:r>
              <a:rPr lang="sk-SK" sz="2800" dirty="0"/>
              <a:t> popisuje ako človek môže žiť v harmónii a rovnováhe s prírodou. Ako všetky myšlienkové smery v Číne, </a:t>
            </a:r>
            <a:r>
              <a:rPr lang="sk-SK" sz="2800" dirty="0" err="1"/>
              <a:t>taoizmus</a:t>
            </a:r>
            <a:r>
              <a:rPr lang="sk-SK" sz="2800" dirty="0"/>
              <a:t> nie je čisto filozofický, ani náboženský, pretože čínska (a vo všeobecnosti východná) kultúra, tieto pojmy spája. Preto je často ťažké vymedziť pojem </a:t>
            </a:r>
            <a:r>
              <a:rPr lang="sk-SK" sz="2800" dirty="0" err="1"/>
              <a:t>taoizmu</a:t>
            </a:r>
            <a:r>
              <a:rPr lang="sk-SK" sz="2800" dirty="0"/>
              <a:t>. Najčastejšie sa rozoznáva náboženský </a:t>
            </a:r>
            <a:r>
              <a:rPr lang="sk-SK" sz="2800" dirty="0" err="1"/>
              <a:t>taoizmus</a:t>
            </a:r>
            <a:r>
              <a:rPr lang="sk-SK" sz="2800" dirty="0"/>
              <a:t> (ako čínske ľudové náboženstvo, súhrn čínskych zvykov a tradícii) a filozofický </a:t>
            </a:r>
            <a:r>
              <a:rPr lang="sk-SK" sz="2800" dirty="0" err="1"/>
              <a:t>taoizmus</a:t>
            </a:r>
            <a:r>
              <a:rPr lang="sk-SK" sz="2800" dirty="0"/>
              <a:t> (založený najmä na knihách niektorých čínskych učencov). </a:t>
            </a:r>
          </a:p>
        </p:txBody>
      </p:sp>
    </p:spTree>
    <p:extLst>
      <p:ext uri="{BB962C8B-B14F-4D97-AF65-F5344CB8AC3E}">
        <p14:creationId xmlns:p14="http://schemas.microsoft.com/office/powerpoint/2010/main" val="3393094786"/>
      </p:ext>
    </p:extLst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4BD44D0-4DEB-44AE-BB73-CCFD17C2C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B5045F3-594E-49DD-BDD3-3498ED573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7BC7885-3DE9-4B43-9F91-2A182BA1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657600"/>
            <a:ext cx="12188952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CAC64F0-9F6B-4214-A38B-CC195A8C7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0"/>
            <a:ext cx="12188952" cy="457200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759" y="379476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/>
              <a:t>Obrázky</a:t>
            </a:r>
          </a:p>
        </p:txBody>
      </p:sp>
      <p:pic>
        <p:nvPicPr>
          <p:cNvPr id="2050" name="Picture 2" descr="VÃ½sledok vyhÄ¾adÃ¡vania obrÃ¡zkov pre dopyt Taoizmus">
            <a:extLst>
              <a:ext uri="{FF2B5EF4-FFF2-40B4-BE49-F238E27FC236}">
                <a16:creationId xmlns:a16="http://schemas.microsoft.com/office/drawing/2014/main" id="{8DE2CA70-9DEE-4141-80D8-92B8D461B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1" r="-2" b="9361"/>
          <a:stretch/>
        </p:blipFill>
        <p:spPr bwMode="auto">
          <a:xfrm>
            <a:off x="20" y="10"/>
            <a:ext cx="7543780" cy="36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obsahu 3" descr="images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1" b="1739"/>
          <a:stretch/>
        </p:blipFill>
        <p:spPr>
          <a:xfrm>
            <a:off x="7543800" y="10"/>
            <a:ext cx="4648200" cy="36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14755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Konfucianizmus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41300" y="2011680"/>
            <a:ext cx="11747500" cy="4706620"/>
          </a:xfrm>
        </p:spPr>
        <p:txBody>
          <a:bodyPr>
            <a:noAutofit/>
          </a:bodyPr>
          <a:lstStyle/>
          <a:p>
            <a:r>
              <a:rPr lang="sk-SK" sz="3200" b="1" dirty="0" err="1"/>
              <a:t>Konfucianizmus</a:t>
            </a:r>
            <a:r>
              <a:rPr lang="sk-SK" sz="3200" dirty="0"/>
              <a:t> = </a:t>
            </a:r>
            <a:r>
              <a:rPr lang="sk-SK" sz="3200" b="1" dirty="0" err="1"/>
              <a:t>konfuciánstvo</a:t>
            </a:r>
            <a:r>
              <a:rPr lang="sk-SK" sz="3200" dirty="0"/>
              <a:t> je </a:t>
            </a:r>
            <a:r>
              <a:rPr lang="sk-SK" sz="3200" dirty="0">
                <a:hlinkClick r:id="rId2" tooltip="Filozofický smer"/>
              </a:rPr>
              <a:t>filozofický smer</a:t>
            </a:r>
            <a:r>
              <a:rPr lang="sk-SK" sz="3200" dirty="0"/>
              <a:t> - jedna z dvoch vetví osobitného </a:t>
            </a:r>
            <a:r>
              <a:rPr lang="sk-SK" sz="3200" dirty="0">
                <a:hlinkClick r:id="rId3" tooltip="Čína (civilizácia)"/>
              </a:rPr>
              <a:t>čínskeho</a:t>
            </a:r>
            <a:r>
              <a:rPr lang="sk-SK" sz="3200" dirty="0"/>
              <a:t> </a:t>
            </a:r>
            <a:r>
              <a:rPr lang="sk-SK" sz="3200" dirty="0" err="1"/>
              <a:t>polonáboženského</a:t>
            </a:r>
            <a:r>
              <a:rPr lang="sk-SK" sz="3200" dirty="0"/>
              <a:t> kultu univerza a občianskych cností; prúd čínskej filozofie spájaný s osobou </a:t>
            </a:r>
            <a:r>
              <a:rPr lang="sk-SK" sz="3200" dirty="0" err="1">
                <a:hlinkClick r:id="rId4" tooltip="Konfucius"/>
              </a:rPr>
              <a:t>Konfucia</a:t>
            </a:r>
            <a:r>
              <a:rPr lang="sk-SK" sz="3200" dirty="0"/>
              <a:t>, ktorý už nezastáva vieru vo viacerých bohov, vyhýba sa metafyzickým otázkam, pestuje skôr občiansky kult a </a:t>
            </a:r>
            <a:r>
              <a:rPr lang="sk-SK" sz="3200" dirty="0" err="1"/>
              <a:t>moralistné</a:t>
            </a:r>
            <a:r>
              <a:rPr lang="sk-SK" sz="3200" dirty="0"/>
              <a:t> normovanie vlastností užitočných pre štát. Vytvoril rôzne právne a filozofické školy.</a:t>
            </a:r>
          </a:p>
          <a:p>
            <a:r>
              <a:rPr lang="sk-SK" sz="3200" dirty="0"/>
              <a:t>V učení </a:t>
            </a:r>
            <a:r>
              <a:rPr lang="sk-SK" sz="3200" dirty="0" err="1"/>
              <a:t>konfucianizmu</a:t>
            </a:r>
            <a:r>
              <a:rPr lang="sk-SK" sz="3200" dirty="0"/>
              <a:t> zaujíma ústredné miesto koncepcia „</a:t>
            </a:r>
            <a:r>
              <a:rPr lang="sk-SK" sz="3200" dirty="0" err="1">
                <a:hlinkClick r:id="rId5" tooltip="Žen (stránka neexistuje)"/>
              </a:rPr>
              <a:t>žen</a:t>
            </a:r>
            <a:r>
              <a:rPr lang="sk-SK" sz="3200" dirty="0"/>
              <a:t>“ (ľudskosť), ktorá je systémom ideí „</a:t>
            </a:r>
            <a:r>
              <a:rPr lang="sk-SK" sz="3200" dirty="0" err="1">
                <a:hlinkClick r:id="rId6" tooltip="Čžu (stránka neexistuje)"/>
              </a:rPr>
              <a:t>čžu</a:t>
            </a:r>
            <a:r>
              <a:rPr lang="sk-SK" sz="3200" dirty="0"/>
              <a:t>“ (oddanosti vladárovi), „</a:t>
            </a:r>
            <a:r>
              <a:rPr lang="sk-SK" sz="3200" dirty="0">
                <a:hlinkClick r:id="rId7" tooltip="I (konfucianizmus) (stránka neexistuje)"/>
              </a:rPr>
              <a:t>i</a:t>
            </a:r>
            <a:r>
              <a:rPr lang="sk-SK" sz="3200" dirty="0"/>
              <a:t>“ (zachovávania povinnosti), „</a:t>
            </a:r>
            <a:r>
              <a:rPr lang="sk-SK" sz="3200" dirty="0" err="1">
                <a:hlinkClick r:id="rId8" tooltip="Siao (stránka neexistuje)"/>
              </a:rPr>
              <a:t>siao</a:t>
            </a:r>
            <a:r>
              <a:rPr lang="sk-SK" sz="3200" dirty="0"/>
              <a:t>“ (synovskej úcty).</a:t>
            </a:r>
          </a:p>
        </p:txBody>
      </p:sp>
    </p:spTree>
    <p:extLst>
      <p:ext uri="{BB962C8B-B14F-4D97-AF65-F5344CB8AC3E}">
        <p14:creationId xmlns:p14="http://schemas.microsoft.com/office/powerpoint/2010/main" val="28958681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Obrázky</a:t>
            </a:r>
          </a:p>
        </p:txBody>
      </p:sp>
      <p:pic>
        <p:nvPicPr>
          <p:cNvPr id="4" name="Zástupný symbol obsahu 3" descr="Confucius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92936"/>
            <a:ext cx="7448624" cy="5065064"/>
          </a:xfrm>
        </p:spPr>
      </p:pic>
      <p:pic>
        <p:nvPicPr>
          <p:cNvPr id="5" name="Obrázok 4" descr="mnis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8624" y="426813"/>
            <a:ext cx="4743376" cy="3120311"/>
          </a:xfrm>
          <a:prstGeom prst="rect">
            <a:avLst/>
          </a:prstGeom>
        </p:spPr>
      </p:pic>
      <p:pic>
        <p:nvPicPr>
          <p:cNvPr id="6" name="Obrázok 5" descr="zlata pago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8624" y="3547124"/>
            <a:ext cx="4743376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3700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Východné náboženstvá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k-SK" sz="2800" dirty="0"/>
              <a:t>Po revolúcii sa s nimi roztrhlo vrece</a:t>
            </a:r>
          </a:p>
          <a:p>
            <a:r>
              <a:rPr lang="sk-SK" sz="2800" dirty="0"/>
              <a:t>Niektorý ich preberajú v celku, iní si vyberajú len niektoré časti</a:t>
            </a:r>
          </a:p>
          <a:p>
            <a:pPr lvl="1"/>
            <a:r>
              <a:rPr lang="sk-SK" sz="2800" dirty="0" err="1"/>
              <a:t>Jóga</a:t>
            </a:r>
            <a:endParaRPr lang="sk-SK" sz="2800" dirty="0"/>
          </a:p>
          <a:p>
            <a:pPr lvl="1"/>
            <a:r>
              <a:rPr lang="sk-SK" sz="2800" dirty="0" err="1"/>
              <a:t>Jin</a:t>
            </a:r>
            <a:r>
              <a:rPr lang="sk-SK" sz="2800" dirty="0"/>
              <a:t> a </a:t>
            </a:r>
            <a:r>
              <a:rPr lang="sk-SK" sz="2800" dirty="0" err="1"/>
              <a:t>jang</a:t>
            </a:r>
            <a:endParaRPr lang="sk-SK" sz="2800" dirty="0"/>
          </a:p>
          <a:p>
            <a:pPr lvl="1"/>
            <a:r>
              <a:rPr lang="sk-SK" sz="2800" dirty="0" err="1"/>
              <a:t>Fengšuej</a:t>
            </a:r>
            <a:endParaRPr lang="sk-SK" sz="2800" dirty="0"/>
          </a:p>
          <a:p>
            <a:pPr marL="182880" lvl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sk-SK" sz="2800" dirty="0"/>
              <a:t>Sú aj taký, ktorý to všetko spájajú s kresťanstvom </a:t>
            </a:r>
          </a:p>
        </p:txBody>
      </p:sp>
      <p:pic>
        <p:nvPicPr>
          <p:cNvPr id="1028" name="Picture 4" descr="http://media1.webgarden.name/images/media1:4c3791523083d.jpg/jin-jang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t="4658" r="4586" b="4234"/>
          <a:stretch/>
        </p:blipFill>
        <p:spPr bwMode="auto">
          <a:xfrm>
            <a:off x="7097086" y="847287"/>
            <a:ext cx="4597167" cy="4607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Východné náboženstvá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4000" dirty="0"/>
              <a:t>Indické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sz="3200" dirty="0"/>
              <a:t>Hinduizmus</a:t>
            </a:r>
          </a:p>
          <a:p>
            <a:r>
              <a:rPr lang="sk-SK" sz="3200" dirty="0"/>
              <a:t>Budhizmus</a:t>
            </a:r>
          </a:p>
          <a:p>
            <a:r>
              <a:rPr lang="sk-SK" sz="3200" dirty="0" err="1"/>
              <a:t>Džinizmus</a:t>
            </a:r>
            <a:endParaRPr lang="sk-SK" sz="3200" dirty="0"/>
          </a:p>
          <a:p>
            <a:r>
              <a:rPr lang="sk-SK" sz="3200" dirty="0" err="1"/>
              <a:t>sikhizmus</a:t>
            </a:r>
            <a:endParaRPr lang="sk-SK" sz="3200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Východoázijské</a:t>
            </a:r>
          </a:p>
        </p:txBody>
      </p:sp>
      <p:sp>
        <p:nvSpPr>
          <p:cNvPr id="7" name="Zástupný symbol obsahu 6"/>
          <p:cNvSpPr>
            <a:spLocks noGrp="1"/>
          </p:cNvSpPr>
          <p:nvPr>
            <p:ph sz="quarter" idx="4"/>
          </p:nvPr>
        </p:nvSpPr>
        <p:spPr>
          <a:xfrm>
            <a:off x="6231229" y="2656564"/>
            <a:ext cx="5496579" cy="3566160"/>
          </a:xfrm>
        </p:spPr>
        <p:txBody>
          <a:bodyPr>
            <a:noAutofit/>
          </a:bodyPr>
          <a:lstStyle/>
          <a:p>
            <a:r>
              <a:rPr lang="sk-SK" sz="3200" dirty="0"/>
              <a:t>Čínske národné náboženstvá:</a:t>
            </a:r>
          </a:p>
          <a:p>
            <a:pPr lvl="1"/>
            <a:r>
              <a:rPr lang="sk-SK" sz="3200" dirty="0" err="1"/>
              <a:t>Taoizmus</a:t>
            </a:r>
            <a:endParaRPr lang="sk-SK" sz="3200" dirty="0"/>
          </a:p>
          <a:p>
            <a:pPr lvl="1"/>
            <a:r>
              <a:rPr lang="sk-SK" sz="3200" dirty="0" err="1"/>
              <a:t>Konfucianizmus</a:t>
            </a:r>
            <a:endParaRPr lang="sk-SK" sz="3200" dirty="0"/>
          </a:p>
          <a:p>
            <a:pPr marL="182880" lvl="1">
              <a:spcBef>
                <a:spcPts val="1200"/>
              </a:spcBef>
              <a:spcAft>
                <a:spcPts val="200"/>
              </a:spcAft>
            </a:pPr>
            <a:r>
              <a:rPr lang="sk-SK" sz="3200" dirty="0"/>
              <a:t>Japonské národné náboženstvá:</a:t>
            </a:r>
          </a:p>
          <a:p>
            <a:pPr lvl="1"/>
            <a:r>
              <a:rPr lang="sk-SK" sz="3200" dirty="0" err="1"/>
              <a:t>Šintoizmus</a:t>
            </a:r>
            <a:endParaRPr lang="sk-SK" sz="3200" dirty="0"/>
          </a:p>
          <a:p>
            <a:pPr lvl="1"/>
            <a:r>
              <a:rPr lang="sk-SK" sz="3200" dirty="0"/>
              <a:t>Východoázijský budhizmus</a:t>
            </a:r>
          </a:p>
        </p:txBody>
      </p:sp>
    </p:spTree>
    <p:extLst>
      <p:ext uri="{BB962C8B-B14F-4D97-AF65-F5344CB8AC3E}">
        <p14:creationId xmlns:p14="http://schemas.microsoft.com/office/powerpoint/2010/main" val="18682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hinduizmus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127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Hinduizmus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Zahŕňa uctievanie množstva bohov (pohybuje sa to v tisícoch)</a:t>
            </a:r>
          </a:p>
          <a:p>
            <a:r>
              <a:rPr lang="sk-SK" sz="2800" dirty="0"/>
              <a:t>Sväté spisy hinduizmu – </a:t>
            </a:r>
            <a:r>
              <a:rPr lang="sk-SK" sz="2800" b="1" dirty="0" err="1"/>
              <a:t>Védy</a:t>
            </a:r>
            <a:r>
              <a:rPr lang="sk-SK" sz="2800" dirty="0"/>
              <a:t>, uvádzajú 33 bohov</a:t>
            </a:r>
          </a:p>
        </p:txBody>
      </p:sp>
      <p:pic>
        <p:nvPicPr>
          <p:cNvPr id="4098" name="Picture 2" descr="http://knihy.abz.cz/imgs/products/img_287318_main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1215"/>
          <a:stretch/>
        </p:blipFill>
        <p:spPr bwMode="auto">
          <a:xfrm>
            <a:off x="6996418" y="175415"/>
            <a:ext cx="4051884" cy="65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55083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http://ostrava-educanet.cz/svoboda/mapy/kvinta/socioekonomicka_sfera/svet_mapa_nabozenstv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"/>
            <a:ext cx="12192000" cy="68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5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217F0F1-5F6B-443C-B492-026AC15A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Hinduizmus – Boh Brahma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34277" y="2011680"/>
            <a:ext cx="3676678" cy="4206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Je </a:t>
            </a:r>
            <a:r>
              <a:rPr lang="en-US" sz="2800" dirty="0" err="1"/>
              <a:t>stvoriteľ</a:t>
            </a:r>
            <a:endParaRPr lang="en-US" sz="2800" dirty="0"/>
          </a:p>
          <a:p>
            <a:pPr lvl="0"/>
            <a:r>
              <a:rPr lang="en-US" sz="2800" dirty="0"/>
              <a:t>V </a:t>
            </a:r>
            <a:r>
              <a:rPr lang="en-US" sz="2800" dirty="0" err="1"/>
              <a:t>indickej</a:t>
            </a:r>
            <a:r>
              <a:rPr lang="en-US" sz="2800" dirty="0"/>
              <a:t> </a:t>
            </a:r>
            <a:r>
              <a:rPr lang="en-US" sz="2800" dirty="0" err="1"/>
              <a:t>mytológii</a:t>
            </a:r>
            <a:r>
              <a:rPr lang="en-US" sz="2800" dirty="0"/>
              <a:t>  </a:t>
            </a:r>
            <a:r>
              <a:rPr lang="en-US" sz="2800" dirty="0" err="1"/>
              <a:t>sa</a:t>
            </a:r>
            <a:r>
              <a:rPr lang="en-US" sz="2800" dirty="0"/>
              <a:t> Brahma </a:t>
            </a:r>
            <a:r>
              <a:rPr lang="en-US" sz="2800" dirty="0" err="1"/>
              <a:t>demiurg</a:t>
            </a:r>
            <a:r>
              <a:rPr lang="en-US" sz="2800" dirty="0"/>
              <a:t>  </a:t>
            </a:r>
            <a:r>
              <a:rPr lang="en-US" sz="2800" dirty="0" err="1"/>
              <a:t>rodí</a:t>
            </a:r>
            <a:r>
              <a:rPr lang="en-US" sz="2800" dirty="0"/>
              <a:t> z </a:t>
            </a:r>
            <a:r>
              <a:rPr lang="en-US" sz="2800" dirty="0" err="1"/>
              <a:t>kvetu</a:t>
            </a:r>
            <a:r>
              <a:rPr lang="en-US" sz="2800" dirty="0"/>
              <a:t> </a:t>
            </a:r>
            <a:r>
              <a:rPr lang="en-US" sz="2800" dirty="0" err="1"/>
              <a:t>lotosu</a:t>
            </a:r>
            <a:r>
              <a:rPr lang="en-US" sz="2800" dirty="0"/>
              <a:t>  </a:t>
            </a:r>
            <a:r>
              <a:rPr lang="en-US" sz="2800" dirty="0" err="1"/>
              <a:t>vyrastajúceho</a:t>
            </a:r>
            <a:r>
              <a:rPr lang="en-US" sz="2800" dirty="0"/>
              <a:t> z </a:t>
            </a:r>
            <a:r>
              <a:rPr lang="en-US" sz="2800" dirty="0" err="1"/>
              <a:t>pupku</a:t>
            </a:r>
            <a:r>
              <a:rPr lang="en-US" sz="2800" dirty="0"/>
              <a:t> </a:t>
            </a:r>
            <a:r>
              <a:rPr lang="en-US" sz="2800" dirty="0" err="1"/>
              <a:t>spiaceho</a:t>
            </a:r>
            <a:r>
              <a:rPr lang="en-US" sz="2800" dirty="0"/>
              <a:t> </a:t>
            </a:r>
            <a:r>
              <a:rPr lang="en-US" sz="2800" dirty="0" err="1"/>
              <a:t>Višnua</a:t>
            </a:r>
            <a:r>
              <a:rPr lang="en-US" sz="2800" dirty="0"/>
              <a:t>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F4D7372-B2D2-4CFA-97C2-635B950DB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http://blog.onlineprasad.com/wp-content/uploads/2015/05/Screenshot_1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15476" b="2"/>
          <a:stretch/>
        </p:blipFill>
        <p:spPr bwMode="auto">
          <a:xfrm>
            <a:off x="5262368" y="598634"/>
            <a:ext cx="6283602" cy="56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81616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217F0F1-5F6B-443C-B492-026AC15A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Hinduizmus – Boh Višnu</a:t>
            </a:r>
          </a:p>
        </p:txBody>
      </p:sp>
      <p:pic>
        <p:nvPicPr>
          <p:cNvPr id="6148" name="Picture 4" descr="http://www.freebsd.nfo.sk/hinduizmus/krishna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242"/>
          <a:stretch/>
        </p:blipFill>
        <p:spPr bwMode="auto">
          <a:xfrm>
            <a:off x="483" y="1822028"/>
            <a:ext cx="4342417" cy="5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772025" y="2011680"/>
            <a:ext cx="6524625" cy="4206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Je </a:t>
            </a:r>
            <a:r>
              <a:rPr lang="en-US" sz="2800" dirty="0" err="1"/>
              <a:t>boh</a:t>
            </a:r>
            <a:r>
              <a:rPr lang="en-US" sz="2800" dirty="0"/>
              <a:t> </a:t>
            </a:r>
            <a:r>
              <a:rPr lang="en-US" sz="2800" dirty="0" err="1"/>
              <a:t>udržiavateľ</a:t>
            </a:r>
            <a:r>
              <a:rPr lang="en-US" sz="2800" dirty="0"/>
              <a:t> a </a:t>
            </a:r>
            <a:r>
              <a:rPr lang="en-US" sz="2800" dirty="0" err="1"/>
              <a:t>darca</a:t>
            </a:r>
            <a:r>
              <a:rPr lang="en-US" sz="2800" dirty="0"/>
              <a:t> </a:t>
            </a:r>
            <a:r>
              <a:rPr lang="en-US" sz="2800" dirty="0" err="1"/>
              <a:t>svetla</a:t>
            </a:r>
            <a:r>
              <a:rPr lang="en-US" sz="2800" dirty="0"/>
              <a:t>, </a:t>
            </a:r>
            <a:r>
              <a:rPr lang="en-US" sz="2800" dirty="0" err="1"/>
              <a:t>ktorý</a:t>
            </a:r>
            <a:r>
              <a:rPr lang="en-US" sz="2800" dirty="0"/>
              <a:t> </a:t>
            </a:r>
            <a:r>
              <a:rPr lang="en-US" sz="2800" dirty="0" err="1"/>
              <a:t>drží</a:t>
            </a:r>
            <a:r>
              <a:rPr lang="en-US" sz="2800" dirty="0"/>
              <a:t> </a:t>
            </a:r>
            <a:r>
              <a:rPr lang="en-US" sz="2800" dirty="0" err="1"/>
              <a:t>vesmír</a:t>
            </a:r>
            <a:r>
              <a:rPr lang="en-US" sz="2800" dirty="0"/>
              <a:t> </a:t>
            </a:r>
            <a:r>
              <a:rPr lang="en-US" sz="2800" dirty="0" err="1"/>
              <a:t>pokope</a:t>
            </a:r>
            <a:r>
              <a:rPr lang="en-US" sz="2800" dirty="0"/>
              <a:t>, aby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nerozpadol</a:t>
            </a:r>
            <a:endParaRPr lang="en-US" sz="2800" dirty="0"/>
          </a:p>
          <a:p>
            <a:r>
              <a:rPr lang="en-US" sz="2800" dirty="0"/>
              <a:t>Je </a:t>
            </a:r>
            <a:r>
              <a:rPr lang="en-US" sz="2800" dirty="0" err="1"/>
              <a:t>stelesnením</a:t>
            </a:r>
            <a:r>
              <a:rPr lang="en-US" sz="2800" dirty="0"/>
              <a:t> </a:t>
            </a:r>
            <a:r>
              <a:rPr lang="en-US" sz="2800" dirty="0" err="1"/>
              <a:t>božej</a:t>
            </a:r>
            <a:r>
              <a:rPr lang="en-US" sz="2800" dirty="0"/>
              <a:t> </a:t>
            </a:r>
            <a:r>
              <a:rPr lang="en-US" sz="2800" dirty="0" err="1"/>
              <a:t>lásky</a:t>
            </a:r>
            <a:endParaRPr lang="en-US" sz="2800" dirty="0"/>
          </a:p>
          <a:p>
            <a:r>
              <a:rPr lang="en-US" sz="2800" dirty="0" err="1"/>
              <a:t>Riadi</a:t>
            </a:r>
            <a:r>
              <a:rPr lang="en-US" sz="2800" dirty="0"/>
              <a:t> </a:t>
            </a:r>
            <a:r>
              <a:rPr lang="en-US" sz="2800" dirty="0" err="1"/>
              <a:t>ľudský</a:t>
            </a:r>
            <a:r>
              <a:rPr lang="en-US" sz="2800" dirty="0"/>
              <a:t> </a:t>
            </a:r>
            <a:r>
              <a:rPr lang="en-US" sz="2800" dirty="0" err="1"/>
              <a:t>osud</a:t>
            </a:r>
            <a:endParaRPr lang="en-US" sz="2800" dirty="0"/>
          </a:p>
          <a:p>
            <a:r>
              <a:rPr lang="en-US" sz="2800" dirty="0" err="1"/>
              <a:t>Vteľuje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a </a:t>
            </a:r>
            <a:r>
              <a:rPr lang="en-US" sz="2800" dirty="0" err="1"/>
              <a:t>zostupuje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svet</a:t>
            </a:r>
            <a:r>
              <a:rPr lang="en-US" sz="2800" dirty="0"/>
              <a:t> </a:t>
            </a:r>
            <a:r>
              <a:rPr lang="en-US" sz="2800" dirty="0" err="1"/>
              <a:t>vtedy</a:t>
            </a:r>
            <a:r>
              <a:rPr lang="en-US" sz="2800" dirty="0"/>
              <a:t>, </a:t>
            </a:r>
            <a:r>
              <a:rPr lang="en-US" sz="2800" dirty="0" err="1"/>
              <a:t>keď</a:t>
            </a:r>
            <a:r>
              <a:rPr lang="en-US" sz="2800" dirty="0"/>
              <a:t> je </a:t>
            </a:r>
            <a:r>
              <a:rPr lang="en-US" sz="2800" dirty="0" err="1"/>
              <a:t>svet</a:t>
            </a:r>
            <a:r>
              <a:rPr lang="en-US" sz="2800" dirty="0"/>
              <a:t> v </a:t>
            </a:r>
            <a:r>
              <a:rPr lang="en-US" sz="2800" dirty="0" err="1"/>
              <a:t>nebezpečenstve</a:t>
            </a:r>
            <a:r>
              <a:rPr lang="en-US" sz="2800" dirty="0"/>
              <a:t> - </a:t>
            </a:r>
            <a:r>
              <a:rPr lang="en-US" sz="2800" b="1" dirty="0" err="1"/>
              <a:t>avatári</a:t>
            </a:r>
            <a:r>
              <a:rPr lang="en-US" sz="2800" dirty="0"/>
              <a:t> = </a:t>
            </a:r>
            <a:r>
              <a:rPr lang="en-US" sz="2800" dirty="0" err="1"/>
              <a:t>inkarnácia</a:t>
            </a:r>
            <a:r>
              <a:rPr lang="en-US" sz="2800" dirty="0"/>
              <a:t> </a:t>
            </a:r>
            <a:r>
              <a:rPr lang="en-US" sz="2800" dirty="0" err="1"/>
              <a:t>boha</a:t>
            </a:r>
            <a:r>
              <a:rPr lang="en-US" sz="2800" dirty="0"/>
              <a:t> </a:t>
            </a:r>
            <a:r>
              <a:rPr lang="en-US" sz="2800" dirty="0" err="1"/>
              <a:t>Višnu</a:t>
            </a:r>
            <a:endParaRPr lang="en-US" sz="2800" dirty="0"/>
          </a:p>
          <a:p>
            <a:r>
              <a:rPr lang="en-US" sz="2800" dirty="0" err="1"/>
              <a:t>Najznámejší</a:t>
            </a:r>
            <a:r>
              <a:rPr lang="en-US" sz="2800" dirty="0"/>
              <a:t> </a:t>
            </a:r>
            <a:r>
              <a:rPr lang="en-US" sz="2800" dirty="0" err="1"/>
              <a:t>avatári</a:t>
            </a:r>
            <a:r>
              <a:rPr lang="en-US" sz="2800" dirty="0"/>
              <a:t> </a:t>
            </a:r>
            <a:r>
              <a:rPr lang="en-US" sz="2800" dirty="0" err="1"/>
              <a:t>sú</a:t>
            </a:r>
            <a:r>
              <a:rPr lang="en-US" sz="2800" dirty="0"/>
              <a:t> </a:t>
            </a:r>
            <a:r>
              <a:rPr lang="en-US" sz="2800" dirty="0" err="1"/>
              <a:t>Ráma</a:t>
            </a:r>
            <a:r>
              <a:rPr lang="en-US" sz="2800" dirty="0"/>
              <a:t> a </a:t>
            </a:r>
            <a:r>
              <a:rPr lang="en-US" sz="2800" dirty="0" err="1"/>
              <a:t>Krišna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60185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ované">
  <a:themeElements>
    <a:clrScheme name="Pruhované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Pruhované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ovan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886</Words>
  <Application>Microsoft Office PowerPoint</Application>
  <PresentationFormat>Širokouhlá</PresentationFormat>
  <Paragraphs>107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0" baseType="lpstr">
      <vt:lpstr>Arial</vt:lpstr>
      <vt:lpstr>Corbel</vt:lpstr>
      <vt:lpstr>Wingdings</vt:lpstr>
      <vt:lpstr>Pruhované</vt:lpstr>
      <vt:lpstr>Východné náboženstvá</vt:lpstr>
      <vt:lpstr>Prezentácia programu PowerPoint</vt:lpstr>
      <vt:lpstr>Východné náboženstvá</vt:lpstr>
      <vt:lpstr>Východné náboženstvá</vt:lpstr>
      <vt:lpstr>hinduizmus</vt:lpstr>
      <vt:lpstr>Hinduizmus </vt:lpstr>
      <vt:lpstr>Prezentácia programu PowerPoint</vt:lpstr>
      <vt:lpstr>Hinduizmus – Boh Brahma</vt:lpstr>
      <vt:lpstr>Hinduizmus – Boh Višnu</vt:lpstr>
      <vt:lpstr>Hinduizmus – avatár Ráma</vt:lpstr>
      <vt:lpstr>Hinduizmus – avatár Krišna</vt:lpstr>
      <vt:lpstr>Hinduizmus – Boh Šiva</vt:lpstr>
      <vt:lpstr>Hinduizmus – Boh Ganeš</vt:lpstr>
      <vt:lpstr>Hinduizmus</vt:lpstr>
      <vt:lpstr>Trimurti</vt:lpstr>
      <vt:lpstr>jóga</vt:lpstr>
      <vt:lpstr>Feng šuej</vt:lpstr>
      <vt:lpstr>Nirvána</vt:lpstr>
      <vt:lpstr>Jin a Jang</vt:lpstr>
      <vt:lpstr>Tchaj-ťi tchu (taijitu)</vt:lpstr>
      <vt:lpstr>Budhizmus</vt:lpstr>
      <vt:lpstr>Budha</vt:lpstr>
      <vt:lpstr>Taoizmus</vt:lpstr>
      <vt:lpstr>Obrázky</vt:lpstr>
      <vt:lpstr>Konfucianizmus</vt:lpstr>
      <vt:lpstr>Obrázky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Východné náboženstvá</dc:title>
  <dc:creator>Stanislav Grega</dc:creator>
  <cp:lastModifiedBy>Stanislav Grega</cp:lastModifiedBy>
  <cp:revision>5</cp:revision>
  <dcterms:created xsi:type="dcterms:W3CDTF">2019-03-21T07:48:19Z</dcterms:created>
  <dcterms:modified xsi:type="dcterms:W3CDTF">2019-03-21T07:52:07Z</dcterms:modified>
</cp:coreProperties>
</file>