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24" autoAdjust="0"/>
  </p:normalViewPr>
  <p:slideViewPr>
    <p:cSldViewPr snapToGrid="0">
      <p:cViewPr>
        <p:scale>
          <a:sx n="100" d="100"/>
          <a:sy n="100" d="100"/>
        </p:scale>
        <p:origin x="852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sk-SK" smtClean="0"/>
              <a:t>12.05.2016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sk-SK" smtClean="0"/>
              <a:t>12.05.2016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7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Nadýchané biele oblaky na tmavomodrej obloh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" name="Obrázok 9" descr="Detail výhonku rastliny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ázok 10" descr="Vlny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9" name="Obrázok 8" descr="Vln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Obrázok 10" descr="Detail zelených rastlín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dirty="0" smtClean="0"/>
              <a:t>22. júl 2012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dirty="0" smtClean="0"/>
              <a:t>Text päty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800" b="0" i="0" dirty="0" smtClean="0">
                <a:solidFill>
                  <a:schemeClr val="bg1"/>
                </a:solidFill>
                <a:latin typeface="Corbel"/>
                <a:ea typeface="+mj-ea"/>
                <a:cs typeface="+mj-cs"/>
              </a:rPr>
              <a:t>Viera</a:t>
            </a:r>
            <a:endParaRPr lang="sk-SK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1800" b="0" i="0" dirty="0" smtClean="0">
                <a:solidFill>
                  <a:schemeClr val="bg1"/>
                </a:solidFill>
              </a:rPr>
              <a:t>Dogmatika</a:t>
            </a:r>
            <a:endParaRPr lang="sk-SK" sz="1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Podobenstvo o rozsievačovi a štvorakej pôde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2800" dirty="0" err="1" smtClean="0"/>
              <a:t>Mt</a:t>
            </a:r>
            <a:r>
              <a:rPr lang="sk-SK" sz="2800" dirty="0" smtClean="0"/>
              <a:t> 13,3b-23; </a:t>
            </a:r>
          </a:p>
          <a:p>
            <a:r>
              <a:rPr lang="sk-SK" sz="2800" dirty="0"/>
              <a:t>"Ku každému, kto počúva slovo o kráľovstve, a nerozumie mu, prichádza ten zlý a uchytí, čo mu bolo zasiate do srdca; toto je zrno, ktoré bolo </a:t>
            </a:r>
            <a:r>
              <a:rPr lang="sk-SK" sz="2800" b="1" dirty="0"/>
              <a:t>zasiate</a:t>
            </a:r>
            <a:r>
              <a:rPr lang="sk-SK" sz="2800" dirty="0"/>
              <a:t> </a:t>
            </a:r>
            <a:r>
              <a:rPr lang="sk-SK" sz="2800" b="1" dirty="0"/>
              <a:t>kraj cesty</a:t>
            </a:r>
            <a:r>
              <a:rPr lang="sk-SK" sz="2800" dirty="0" smtClean="0"/>
              <a:t>.„ 20 "A </a:t>
            </a:r>
            <a:r>
              <a:rPr lang="sk-SK" sz="2800" dirty="0"/>
              <a:t>ktoré bolo </a:t>
            </a:r>
            <a:r>
              <a:rPr lang="sk-SK" sz="2800" b="1" dirty="0"/>
              <a:t>zasiate do skalnatej pôdy</a:t>
            </a:r>
            <a:r>
              <a:rPr lang="sk-SK" sz="2800" dirty="0"/>
              <a:t>, to je ten, čo počúva slovo a hneď ho s radosťou prijíma</a:t>
            </a:r>
            <a:r>
              <a:rPr lang="sk-SK" sz="2800" dirty="0" smtClean="0"/>
              <a:t>;„ 21 "nemá </a:t>
            </a:r>
            <a:r>
              <a:rPr lang="sk-SK" sz="2800" dirty="0"/>
              <a:t>však koreňa v sebe, je len chvíľkový; len čo príde súženie alebo prenasledovanie pre to slovo, hneď sa pohorší</a:t>
            </a:r>
            <a:r>
              <a:rPr lang="sk-SK" sz="2800" dirty="0" smtClean="0"/>
              <a:t>.„ 22 A </a:t>
            </a:r>
            <a:r>
              <a:rPr lang="sk-SK" sz="2800" dirty="0"/>
              <a:t>ktoré bolo </a:t>
            </a:r>
            <a:r>
              <a:rPr lang="sk-SK" sz="2800" b="1" dirty="0"/>
              <a:t>zasiate</a:t>
            </a:r>
            <a:r>
              <a:rPr lang="sk-SK" sz="2800" dirty="0"/>
              <a:t> </a:t>
            </a:r>
            <a:r>
              <a:rPr lang="sk-SK" sz="2800" b="1" dirty="0"/>
              <a:t>do tŕnia</a:t>
            </a:r>
            <a:r>
              <a:rPr lang="sk-SK" sz="2800" dirty="0"/>
              <a:t>, to je ten, čo počúva slovo, ale starosti sveta a klam bohatstva udusia to slovo, takže zostáva bez úžitku</a:t>
            </a:r>
            <a:r>
              <a:rPr lang="sk-SK" sz="2800" dirty="0" smtClean="0"/>
              <a:t>. 23 "A </a:t>
            </a:r>
            <a:r>
              <a:rPr lang="sk-SK" sz="2800" dirty="0"/>
              <a:t>ktoré bolo </a:t>
            </a:r>
            <a:r>
              <a:rPr lang="sk-SK" sz="2800" b="1" dirty="0"/>
              <a:t>zasiate</a:t>
            </a:r>
            <a:r>
              <a:rPr lang="sk-SK" sz="2800" dirty="0"/>
              <a:t> </a:t>
            </a:r>
            <a:r>
              <a:rPr lang="sk-SK" sz="2800" b="1" dirty="0"/>
              <a:t>do dobrej zeme</a:t>
            </a:r>
            <a:r>
              <a:rPr lang="sk-SK" sz="2800" dirty="0"/>
              <a:t>, to je ten, čo počúva slovo a rozumie mu; ten prináša úžitok, a jeden prináša stonásobný, iný šesťdesiatnásobný a iný tridsaťnásobný."</a:t>
            </a:r>
          </a:p>
          <a:p>
            <a:endParaRPr lang="sk-SK" sz="2800" dirty="0" smtClean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Viera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27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asontostand.org/wp-content/uploads/2010/10/communi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9" y="-2381"/>
            <a:ext cx="12212699" cy="68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62138"/>
          </a:xfrm>
        </p:spPr>
        <p:txBody>
          <a:bodyPr/>
          <a:lstStyle/>
          <a:p>
            <a:r>
              <a:rPr lang="sk-SK" dirty="0" smtClean="0"/>
              <a:t>Veriaci človek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09700" y="4352925"/>
            <a:ext cx="4610099" cy="1824038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Nemôže zostať sám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Potrebuje spoločenstvo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Viera je osobná, ale nie súkromná 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52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800" b="0" i="0" dirty="0" smtClean="0">
                <a:solidFill>
                  <a:schemeClr val="bg1"/>
                </a:solidFill>
                <a:latin typeface="Corbel"/>
                <a:ea typeface="+mj-ea"/>
                <a:cs typeface="+mj-cs"/>
              </a:rPr>
              <a:t>Viera</a:t>
            </a:r>
            <a:endParaRPr lang="sk-SK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1800" b="0" i="0" dirty="0" smtClean="0">
                <a:solidFill>
                  <a:schemeClr val="bg1"/>
                </a:solidFill>
              </a:rPr>
              <a:t>Dogmatika</a:t>
            </a:r>
            <a:endParaRPr lang="sk-SK" sz="1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anoopgupta.com/wp-content/uploads/2015/09/faith-trust-fall-saul-jonathan-works-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5"/>
          <a:stretch/>
        </p:blipFill>
        <p:spPr bwMode="auto">
          <a:xfrm>
            <a:off x="1" y="-12700"/>
            <a:ext cx="121920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587513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Komu alebo čomu veríš?</a:t>
            </a:r>
            <a:endParaRPr lang="sk-SK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>
          <a:xfrm>
            <a:off x="8267700" y="114300"/>
            <a:ext cx="3809999" cy="5867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6600" dirty="0" smtClean="0"/>
              <a:t>Ak niekto vyhlási, že neverí ničomu </a:t>
            </a:r>
          </a:p>
          <a:p>
            <a:pPr marL="0" indent="0" algn="r">
              <a:buNone/>
            </a:pPr>
            <a:r>
              <a:rPr lang="sk-SK" sz="6600" dirty="0" smtClean="0"/>
              <a:t>je </a:t>
            </a:r>
          </a:p>
          <a:p>
            <a:pPr marL="0" indent="0" algn="r">
              <a:buNone/>
            </a:pPr>
            <a:r>
              <a:rPr lang="sk-SK" sz="6600" dirty="0" smtClean="0">
                <a:solidFill>
                  <a:schemeClr val="bg1"/>
                </a:solidFill>
              </a:rPr>
              <a:t>k</a:t>
            </a:r>
            <a:r>
              <a:rPr lang="sk-SK" sz="6600" dirty="0" smtClean="0"/>
              <a:t>lamár</a:t>
            </a:r>
            <a:endParaRPr lang="sk-SK" sz="660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Viera 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34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Dve skupiny ľudí vo vzťahu k Bohu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600" dirty="0" smtClean="0"/>
              <a:t>Veriaci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3600" dirty="0" smtClean="0"/>
              <a:t>Neveriaci 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júl 2012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Text päty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3</a:t>
            </a:fld>
            <a:endParaRPr lang="sk-SK" dirty="0"/>
          </a:p>
        </p:txBody>
      </p:sp>
      <p:pic>
        <p:nvPicPr>
          <p:cNvPr id="2050" name="Picture 2" descr="http://www.greenleafvineyard.com/wp-content/uploads/2015/02/Leap_of_Fai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843709"/>
            <a:ext cx="46085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sdom-trek.com/wp-content/uploads/2015/07/cliff_jump-229x3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7" y="1408269"/>
            <a:ext cx="3284159" cy="43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arning-quran.com/wp-content/uploads/2012/11/holy-book-2560x16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/>
          <a:stretch/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vzniká viera?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Viera sa rodí z počúvania Božieho slova 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28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sheet.ng/wp-content/uploads/2016/01/holy-spirit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" b="5477"/>
          <a:stretch/>
        </p:blipFill>
        <p:spPr bwMode="auto">
          <a:xfrm>
            <a:off x="0" y="-47626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Čo je viera?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581775" y="1783366"/>
            <a:ext cx="4610099" cy="46206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 to dar Svätého Ducha</a:t>
            </a:r>
          </a:p>
          <a:p>
            <a:r>
              <a:rPr lang="sk-SK" sz="2800" dirty="0" smtClean="0"/>
              <a:t>S vierou sa nikto nenarodí </a:t>
            </a:r>
          </a:p>
          <a:p>
            <a:r>
              <a:rPr lang="sk-SK" sz="2800" dirty="0" smtClean="0"/>
              <a:t>Najčastejšie ju prijímame prostredníctvom svedectva ľudí... </a:t>
            </a:r>
            <a:endParaRPr lang="sk-SK" sz="28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91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URqlIop1UZI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726" y="276087"/>
            <a:ext cx="9371949" cy="1183566"/>
          </a:xfrm>
        </p:spPr>
        <p:txBody>
          <a:bodyPr/>
          <a:lstStyle/>
          <a:p>
            <a:r>
              <a:rPr lang="sk-SK" dirty="0" smtClean="0"/>
              <a:t>Martin Luther to vysvetľuje takto: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31102" y="1556280"/>
            <a:ext cx="5693474" cy="4739745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Verím, že ja zo svojho vlastného rozumu a zo svojej </a:t>
            </a:r>
            <a:r>
              <a:rPr lang="sk-SK" sz="2400" dirty="0" smtClean="0">
                <a:solidFill>
                  <a:schemeClr val="bg1"/>
                </a:solidFill>
              </a:rPr>
              <a:t>sily nemôžem </a:t>
            </a:r>
            <a:r>
              <a:rPr lang="sk-SK" sz="2400" dirty="0">
                <a:solidFill>
                  <a:schemeClr val="bg1"/>
                </a:solidFill>
              </a:rPr>
              <a:t>v Ježiša Krista, môjho Pána, veriť ani k </a:t>
            </a:r>
            <a:r>
              <a:rPr lang="sk-SK" sz="2400" dirty="0" smtClean="0">
                <a:solidFill>
                  <a:schemeClr val="bg1"/>
                </a:solidFill>
              </a:rPr>
              <a:t>Nemu prísť</a:t>
            </a:r>
            <a:r>
              <a:rPr lang="sk-SK" sz="2400" dirty="0">
                <a:solidFill>
                  <a:schemeClr val="bg1"/>
                </a:solidFill>
              </a:rPr>
              <a:t>, ale že ma Duch Svätý evanjeliom povolal, </a:t>
            </a:r>
            <a:r>
              <a:rPr lang="sk-SK" sz="2400" dirty="0" smtClean="0">
                <a:solidFill>
                  <a:schemeClr val="bg1"/>
                </a:solidFill>
              </a:rPr>
              <a:t>svojimi darmi </a:t>
            </a:r>
            <a:r>
              <a:rPr lang="sk-SK" sz="2400" dirty="0">
                <a:solidFill>
                  <a:schemeClr val="bg1"/>
                </a:solidFill>
              </a:rPr>
              <a:t>osvietil, v pravej viere posvätil a zachoval; tak </a:t>
            </a:r>
            <a:r>
              <a:rPr lang="sk-SK" sz="2400" dirty="0" smtClean="0">
                <a:solidFill>
                  <a:schemeClr val="bg1"/>
                </a:solidFill>
              </a:rPr>
              <a:t>ako i </a:t>
            </a:r>
            <a:r>
              <a:rPr lang="sk-SK" sz="2400" dirty="0">
                <a:solidFill>
                  <a:schemeClr val="bg1"/>
                </a:solidFill>
              </a:rPr>
              <a:t>celú cirkev kresťanskú tu na zemi povoláva, zhromažďuje</a:t>
            </a:r>
            <a:r>
              <a:rPr lang="sk-SK" sz="2400" dirty="0" smtClean="0">
                <a:solidFill>
                  <a:schemeClr val="bg1"/>
                </a:solidFill>
              </a:rPr>
              <a:t>, osvecuje</a:t>
            </a:r>
            <a:r>
              <a:rPr lang="sk-SK" sz="2400" dirty="0">
                <a:solidFill>
                  <a:schemeClr val="bg1"/>
                </a:solidFill>
              </a:rPr>
              <a:t>, posväcuje a pri Ježišovi Kristovi v jedinej pravej </a:t>
            </a:r>
            <a:r>
              <a:rPr lang="sk-SK" sz="2400" dirty="0" smtClean="0">
                <a:solidFill>
                  <a:schemeClr val="bg1"/>
                </a:solidFill>
              </a:rPr>
              <a:t>viere zachováva</a:t>
            </a:r>
            <a:r>
              <a:rPr lang="sk-SK" sz="2400" dirty="0">
                <a:solidFill>
                  <a:schemeClr val="bg1"/>
                </a:solidFill>
              </a:rPr>
              <a:t>. V tejto cirkvi mne i všetkým veriacim každého </a:t>
            </a:r>
            <a:r>
              <a:rPr lang="sk-SK" sz="2400" dirty="0" smtClean="0">
                <a:solidFill>
                  <a:schemeClr val="bg1"/>
                </a:solidFill>
              </a:rPr>
              <a:t>dňa všetky </a:t>
            </a:r>
            <a:r>
              <a:rPr lang="sk-SK" sz="2400" dirty="0">
                <a:solidFill>
                  <a:schemeClr val="bg1"/>
                </a:solidFill>
              </a:rPr>
              <a:t>hriechy odpúšťa a v deň súdny mňa i všetkých </a:t>
            </a:r>
            <a:r>
              <a:rPr lang="sk-SK" sz="2400" dirty="0" smtClean="0">
                <a:solidFill>
                  <a:schemeClr val="bg1"/>
                </a:solidFill>
              </a:rPr>
              <a:t>mŕtvych vzkriesi </a:t>
            </a:r>
            <a:r>
              <a:rPr lang="sk-SK" sz="2400" dirty="0">
                <a:solidFill>
                  <a:schemeClr val="bg1"/>
                </a:solidFill>
              </a:rPr>
              <a:t>a dá život večný mne i všetkým v Krista veriacim. </a:t>
            </a:r>
            <a:r>
              <a:rPr lang="sk-SK" sz="2400" dirty="0" smtClean="0">
                <a:solidFill>
                  <a:schemeClr val="bg1"/>
                </a:solidFill>
              </a:rPr>
              <a:t>To je </a:t>
            </a:r>
            <a:r>
              <a:rPr lang="sk-SK" sz="2400" dirty="0">
                <a:solidFill>
                  <a:schemeClr val="bg1"/>
                </a:solidFill>
              </a:rPr>
              <a:t>iste (verná) pravda!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5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dá prísť k viere?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 1,35-52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01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17.se.smcloud.net/t/photos/t/254067/biblia-diogo-morgado-jezus-chrystus_193663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J 1,35-52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924675" y="1734184"/>
            <a:ext cx="5162550" cy="4895215"/>
          </a:xfrm>
        </p:spPr>
        <p:txBody>
          <a:bodyPr>
            <a:noAutofit/>
          </a:bodyPr>
          <a:lstStyle/>
          <a:p>
            <a:pPr lvl="0"/>
            <a:r>
              <a:rPr lang="sk-SK" sz="2800" b="1" dirty="0"/>
              <a:t>vďaka kazateľovi</a:t>
            </a:r>
            <a:r>
              <a:rPr lang="sk-SK" sz="2800" dirty="0"/>
              <a:t> </a:t>
            </a:r>
            <a:endParaRPr lang="sk-SK" sz="2800" dirty="0" smtClean="0"/>
          </a:p>
          <a:p>
            <a:pPr lvl="1"/>
            <a:r>
              <a:rPr lang="sk-SK" sz="2400" dirty="0" smtClean="0"/>
              <a:t>Andrej</a:t>
            </a:r>
            <a:r>
              <a:rPr lang="sk-SK" sz="2400" dirty="0"/>
              <a:t>, Ján. Počuli hovoriť Jána Krstiteľa…</a:t>
            </a:r>
          </a:p>
          <a:p>
            <a:pPr lvl="0"/>
            <a:r>
              <a:rPr lang="sk-SK" sz="2800" b="1" dirty="0"/>
              <a:t>majú v rodine kresťanov</a:t>
            </a:r>
            <a:r>
              <a:rPr lang="sk-SK" sz="2800" dirty="0"/>
              <a:t> </a:t>
            </a:r>
            <a:endParaRPr lang="sk-SK" sz="2800" dirty="0" smtClean="0"/>
          </a:p>
          <a:p>
            <a:pPr lvl="1"/>
            <a:r>
              <a:rPr lang="sk-SK" sz="2400" dirty="0" smtClean="0"/>
              <a:t>Šimon </a:t>
            </a:r>
            <a:r>
              <a:rPr lang="sk-SK" sz="2400" dirty="0"/>
              <a:t>privedený Andrejom</a:t>
            </a:r>
          </a:p>
          <a:p>
            <a:pPr lvl="0"/>
            <a:r>
              <a:rPr lang="sk-SK" sz="2800" b="1" dirty="0"/>
              <a:t>zoznámili sa PJK priamo, nie sprostredkovane</a:t>
            </a:r>
            <a:r>
              <a:rPr lang="sk-SK" sz="2800" dirty="0"/>
              <a:t> </a:t>
            </a:r>
            <a:endParaRPr lang="sk-SK" sz="2800" dirty="0" smtClean="0"/>
          </a:p>
          <a:p>
            <a:pPr lvl="1"/>
            <a:r>
              <a:rPr lang="sk-SK" sz="2400" dirty="0" smtClean="0"/>
              <a:t>Filip</a:t>
            </a:r>
            <a:endParaRPr lang="sk-SK" sz="2400" dirty="0"/>
          </a:p>
          <a:p>
            <a:pPr lvl="0"/>
            <a:r>
              <a:rPr lang="sk-SK" sz="2800" b="1" dirty="0"/>
              <a:t>ľudia, ktorým sa do rúk dostala Biblia</a:t>
            </a:r>
            <a:r>
              <a:rPr lang="sk-SK" sz="2800" dirty="0"/>
              <a:t> </a:t>
            </a:r>
            <a:endParaRPr lang="sk-SK" sz="2800" dirty="0" smtClean="0"/>
          </a:p>
          <a:p>
            <a:pPr lvl="1"/>
            <a:r>
              <a:rPr lang="sk-SK" sz="2400" dirty="0" err="1" smtClean="0"/>
              <a:t>Nátanael</a:t>
            </a:r>
            <a:r>
              <a:rPr lang="sk-SK" sz="2400" dirty="0" smtClean="0"/>
              <a:t> </a:t>
            </a:r>
            <a:r>
              <a:rPr lang="sk-SK" sz="2400" dirty="0"/>
              <a:t>– poď predstavím ti toho o ktorom sme čítali 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22. júl 2012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Text päty</a:t>
            </a:r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97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975" y="647699"/>
            <a:ext cx="3629026" cy="3286125"/>
          </a:xfrm>
        </p:spPr>
        <p:txBody>
          <a:bodyPr/>
          <a:lstStyle/>
          <a:p>
            <a:r>
              <a:rPr lang="sk-SK" dirty="0" smtClean="0"/>
              <a:t>Podobenstvo o rozsievačovi a štvorakej pôde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Viera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k-SK" smtClean="0"/>
              <a:t>9</a:t>
            </a:fld>
            <a:endParaRPr lang="sk-SK" dirty="0"/>
          </a:p>
        </p:txBody>
      </p:sp>
      <p:pic>
        <p:nvPicPr>
          <p:cNvPr id="7170" name="Picture 2" descr="http://outlookmag.org/wp-content/uploads/2014/01/sow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51" y="0"/>
            <a:ext cx="8295949" cy="68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Ekologické fotopanely</Template>
  <TotalTime>0</TotalTime>
  <Words>433</Words>
  <Application>Microsoft Office PowerPoint</Application>
  <PresentationFormat>Širokouhlá</PresentationFormat>
  <Paragraphs>64</Paragraphs>
  <Slides>12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Corbel</vt:lpstr>
      <vt:lpstr>Ecology 16x9</vt:lpstr>
      <vt:lpstr>Viera</vt:lpstr>
      <vt:lpstr>Komu alebo čomu veríš?</vt:lpstr>
      <vt:lpstr>Dve skupiny ľudí vo vzťahu k Bohu</vt:lpstr>
      <vt:lpstr>Ako vzniká viera?</vt:lpstr>
      <vt:lpstr>Čo je viera? </vt:lpstr>
      <vt:lpstr>Martin Luther to vysvetľuje takto: </vt:lpstr>
      <vt:lpstr>Ako sa dá prísť k viere?</vt:lpstr>
      <vt:lpstr>J 1,35-52</vt:lpstr>
      <vt:lpstr>Podobenstvo o rozsievačovi a štvorakej pôde</vt:lpstr>
      <vt:lpstr>Podobenstvo o rozsievačovi a štvorakej pôde</vt:lpstr>
      <vt:lpstr>Veriaci človek</vt:lpstr>
      <vt:lpstr>Viera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2016-05-12T08:12:40Z</dcterms:created>
  <dcterms:modified xsi:type="dcterms:W3CDTF">2016-05-12T09:00:06Z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