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26.05.2016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26.05.2016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26.05.2016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/>
              <a:t>Kresťanské symboly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>
                <a:solidFill>
                  <a:schemeClr val="tx2">
                    <a:lumMod val="75000"/>
                  </a:schemeClr>
                </a:solidFill>
              </a:rPr>
              <a:t>Cirkev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Vinič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Znázorňuje </a:t>
            </a:r>
            <a:r>
              <a:rPr lang="sk-SK" b="1" dirty="0"/>
              <a:t>Pána Ježiša</a:t>
            </a:r>
            <a:endParaRPr lang="sk-SK" dirty="0"/>
          </a:p>
        </p:txBody>
      </p:sp>
      <p:pic>
        <p:nvPicPr>
          <p:cNvPr id="6146" name="Picture 2" descr="http://images.slideplayer.cz/9/2418191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5" y="1098630"/>
            <a:ext cx="6492538" cy="48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/>
              <a:t>Lutherova</a:t>
            </a:r>
            <a:r>
              <a:rPr lang="sk-SK" sz="4800" dirty="0"/>
              <a:t> ruža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3291488"/>
          </a:xfrm>
        </p:spPr>
        <p:txBody>
          <a:bodyPr>
            <a:normAutofit/>
          </a:bodyPr>
          <a:lstStyle/>
          <a:p>
            <a:r>
              <a:rPr lang="sk-SK" b="1" dirty="0" err="1"/>
              <a:t>Lutherova</a:t>
            </a:r>
            <a:r>
              <a:rPr lang="sk-SK" b="1" dirty="0"/>
              <a:t>  ruža</a:t>
            </a:r>
            <a:r>
              <a:rPr lang="sk-SK" dirty="0"/>
              <a:t>,  tiež  známa ako  </a:t>
            </a:r>
            <a:r>
              <a:rPr lang="sk-SK" dirty="0" err="1"/>
              <a:t>Lutherova</a:t>
            </a:r>
            <a:r>
              <a:rPr lang="sk-SK" dirty="0"/>
              <a:t> pečať, je naj- známejším symbolom </a:t>
            </a:r>
            <a:r>
              <a:rPr lang="sk-SK" dirty="0" err="1"/>
              <a:t>luteranizmu</a:t>
            </a:r>
            <a:r>
              <a:rPr lang="sk-SK" dirty="0"/>
              <a:t> – teda aj našej Evanjelickej cirkvi augsburského vyznania  na Slovensku. </a:t>
            </a:r>
            <a:r>
              <a:rPr lang="sk-SK" b="1" dirty="0"/>
              <a:t>Martin Luther </a:t>
            </a:r>
            <a:r>
              <a:rPr lang="sk-SK" dirty="0"/>
              <a:t>sa osobne  pričinil   o  vytvorenie tohto  symbolu. Symbol v krátkosti vystihuje jeho vieru a vieru, ktorá je spoločná pre všetkých kresťanov.</a:t>
            </a:r>
          </a:p>
        </p:txBody>
      </p:sp>
      <p:pic>
        <p:nvPicPr>
          <p:cNvPr id="8194" name="Picture 2" descr="http://www.ecav.sk/pictures/user/lutherova_ru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4" y="571500"/>
            <a:ext cx="5831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316" y="529490"/>
            <a:ext cx="9601200" cy="1142385"/>
          </a:xfrm>
        </p:spPr>
        <p:txBody>
          <a:bodyPr/>
          <a:lstStyle/>
          <a:p>
            <a:r>
              <a:rPr lang="sk-SK" dirty="0" err="1"/>
              <a:t>Lutherova</a:t>
            </a:r>
            <a:r>
              <a:rPr lang="sk-SK" dirty="0"/>
              <a:t> ruža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14729" y="170917"/>
            <a:ext cx="7577271" cy="5620284"/>
          </a:xfrm>
        </p:spPr>
        <p:txBody>
          <a:bodyPr>
            <a:noAutofit/>
          </a:bodyPr>
          <a:lstStyle/>
          <a:p>
            <a:r>
              <a:rPr lang="sk-SK" sz="2300" b="1" dirty="0"/>
              <a:t>Čierny kríž v srdci </a:t>
            </a:r>
            <a:r>
              <a:rPr lang="sk-SK" sz="2300" dirty="0"/>
              <a:t>znamená vieru  v ukrižovaného Ježiša Krista, ktorý  nás zachraňuje. </a:t>
            </a:r>
          </a:p>
          <a:p>
            <a:r>
              <a:rPr lang="sk-SK" sz="2300" b="1" dirty="0"/>
              <a:t>Čierna farba kríža </a:t>
            </a:r>
            <a:r>
              <a:rPr lang="sk-SK" sz="2300" dirty="0"/>
              <a:t>predstavuje farbu  úmrtia a bolesti. </a:t>
            </a:r>
          </a:p>
          <a:p>
            <a:r>
              <a:rPr lang="sk-SK" sz="2300" b="1" dirty="0"/>
              <a:t>Srdcu </a:t>
            </a:r>
            <a:r>
              <a:rPr lang="sk-SK" sz="2300" dirty="0"/>
              <a:t>ponechal pôvodnú červenú </a:t>
            </a:r>
            <a:r>
              <a:rPr lang="sk-SK" sz="2300" dirty="0" err="1"/>
              <a:t>far</a:t>
            </a:r>
            <a:r>
              <a:rPr lang="sk-SK" sz="2300" dirty="0"/>
              <a:t>- </a:t>
            </a:r>
            <a:r>
              <a:rPr lang="sk-SK" sz="2300" dirty="0" err="1"/>
              <a:t>bu</a:t>
            </a:r>
            <a:r>
              <a:rPr lang="sk-SK" sz="2300" dirty="0"/>
              <a:t>, akou sa označovalo, pretože nás nezabíja, ale ponecháva nažive. </a:t>
            </a:r>
          </a:p>
          <a:p>
            <a:r>
              <a:rPr lang="sk-SK" sz="2300" b="1" dirty="0"/>
              <a:t>Srdce stojace v strede </a:t>
            </a:r>
            <a:r>
              <a:rPr lang="sk-SK" sz="2300" dirty="0"/>
              <a:t>bielej ruže znázorňuje, že viera dáva radosť, útechu a pokoj. Biela farba  je farba  duchovných bytostí a anjelov.  </a:t>
            </a:r>
          </a:p>
          <a:p>
            <a:r>
              <a:rPr lang="sk-SK" sz="2300" b="1" dirty="0"/>
              <a:t>Ruža </a:t>
            </a:r>
            <a:r>
              <a:rPr lang="sk-SK" sz="2300" dirty="0"/>
              <a:t>stojí  v modrom poli, ktoré symbolizuje duchovnú radosť. Terajšia  viera  je začiatkom nebeskej radosti. </a:t>
            </a:r>
          </a:p>
          <a:p>
            <a:r>
              <a:rPr lang="sk-SK" sz="2300" dirty="0"/>
              <a:t>Okolo poľa je </a:t>
            </a:r>
            <a:r>
              <a:rPr lang="sk-SK" sz="2300" b="1" dirty="0"/>
              <a:t>zlatý prstenec </a:t>
            </a:r>
            <a:r>
              <a:rPr lang="sk-SK" sz="2300" dirty="0"/>
              <a:t>zobrazujúci nekonečné (nemá koniec) žehnanie v nebeskej večnosti, ktoré  je také významné ako hodnota zlata  na zemi.</a:t>
            </a:r>
          </a:p>
        </p:txBody>
      </p:sp>
      <p:pic>
        <p:nvPicPr>
          <p:cNvPr id="9218" name="Picture 2" descr="http://www.ecav.sk/pictures/user/lutherova_ruz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6" y="1981201"/>
            <a:ext cx="38873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humbs.dreamstime.com/z/symbols-christianity-2682653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/>
        </p:blipFill>
        <p:spPr bwMode="auto">
          <a:xfrm>
            <a:off x="-1" y="-1"/>
            <a:ext cx="5674407" cy="60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humbs.dreamstime.com/z/symbols-christianity-674659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674406" y="3456773"/>
            <a:ext cx="4558390" cy="34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clipartbest.com/cliparts/4cb/Mxd/4cbMxd5ni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06" y="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encrypted-tbn1.gstatic.com/images?q=tbn:ANd9GcTyuyNF2eYXnGPD9AiyswhA7-WbDni8DU6t-Zfntug3NnHGTl1iiQ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18" y="8"/>
            <a:ext cx="2945616" cy="30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znamená tento symbol?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Zákaz vstupu so zmrzlinou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Zákaz vstupu so psom</a:t>
            </a:r>
          </a:p>
        </p:txBody>
      </p:sp>
      <p:pic>
        <p:nvPicPr>
          <p:cNvPr id="1026" name="Picture 2" descr="http://folievarecha.cz/images/11420_zakaz-vstup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44" y="2503488"/>
            <a:ext cx="3287712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lievarecha.cz/images/11414_zakaz-vstup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44" y="2503488"/>
            <a:ext cx="3287712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znamená tento symbol?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Únikový východ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WC</a:t>
            </a:r>
          </a:p>
        </p:txBody>
      </p:sp>
      <p:pic>
        <p:nvPicPr>
          <p:cNvPr id="2050" name="Picture 2" descr="https://officeland.sk/media/catalog/product/cache/1/image/460x440/6d4801dad7f768d6a89ba9b2e2d6fe7d/u/n/unikovy-vychod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23" y="2503488"/>
            <a:ext cx="3437153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9ip/bq6/9ipbq6zpT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56" y="2503488"/>
            <a:ext cx="3203488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Biblia je plná symbolov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Kresťania majú svoje symboly  – značky,  ktoré ich  identifikujú.</a:t>
            </a:r>
          </a:p>
        </p:txBody>
      </p:sp>
    </p:spTree>
    <p:extLst>
      <p:ext uri="{BB962C8B-B14F-4D97-AF65-F5344CB8AC3E}">
        <p14:creationId xmlns:p14="http://schemas.microsoft.com/office/powerpoint/2010/main" val="33541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ICHTHYS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913152" y="2995011"/>
            <a:ext cx="3657600" cy="367925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Takto sa prví kresťania spoznávali, keďže prví kresťania v Rímskej ríši  boli  prenasledovaní a dokonca zabíjaní. Jeden nakreslil  polovičku ryby, akože  náhodou do piesku či prachu, a ak bol pri ňom iný kresťan, ten dokreslil druhú polovicu.  Neraz im  to zachránilo život  a  pomohlo nájsť nových  priateľov.</a:t>
            </a:r>
          </a:p>
          <a:p>
            <a:r>
              <a:rPr lang="sk-SK" b="1" dirty="0" err="1">
                <a:solidFill>
                  <a:schemeClr val="bg2"/>
                </a:solidFill>
              </a:rPr>
              <a:t>I</a:t>
            </a:r>
            <a:r>
              <a:rPr lang="sk-SK" b="1" dirty="0" err="1"/>
              <a:t>esus</a:t>
            </a:r>
            <a:r>
              <a:rPr lang="sk-SK" dirty="0"/>
              <a:t> – Ježiš </a:t>
            </a:r>
          </a:p>
          <a:p>
            <a:r>
              <a:rPr lang="sk-SK" b="1" dirty="0" err="1">
                <a:solidFill>
                  <a:schemeClr val="bg2"/>
                </a:solidFill>
              </a:rPr>
              <a:t>CH</a:t>
            </a:r>
            <a:r>
              <a:rPr lang="sk-SK" b="1" dirty="0" err="1"/>
              <a:t>ristos</a:t>
            </a:r>
            <a:r>
              <a:rPr lang="sk-SK" dirty="0"/>
              <a:t> – Kristus </a:t>
            </a:r>
          </a:p>
          <a:p>
            <a:r>
              <a:rPr lang="sk-SK" b="1" dirty="0" err="1">
                <a:solidFill>
                  <a:schemeClr val="bg2"/>
                </a:solidFill>
              </a:rPr>
              <a:t>T</a:t>
            </a:r>
            <a:r>
              <a:rPr lang="sk-SK" b="1" dirty="0" err="1"/>
              <a:t>heos</a:t>
            </a:r>
            <a:r>
              <a:rPr lang="sk-SK" dirty="0"/>
              <a:t> – Boží</a:t>
            </a:r>
          </a:p>
          <a:p>
            <a:r>
              <a:rPr lang="sk-SK" b="1" dirty="0" err="1">
                <a:solidFill>
                  <a:schemeClr val="bg2"/>
                </a:solidFill>
              </a:rPr>
              <a:t>Hy</a:t>
            </a:r>
            <a:r>
              <a:rPr lang="sk-SK" b="1" dirty="0" err="1"/>
              <a:t>os</a:t>
            </a:r>
            <a:r>
              <a:rPr lang="sk-SK" dirty="0"/>
              <a:t> – Syn</a:t>
            </a:r>
          </a:p>
          <a:p>
            <a:r>
              <a:rPr lang="sk-SK" b="1" dirty="0" err="1">
                <a:solidFill>
                  <a:schemeClr val="bg2"/>
                </a:solidFill>
              </a:rPr>
              <a:t>S</a:t>
            </a:r>
            <a:r>
              <a:rPr lang="sk-SK" b="1" dirty="0" err="1"/>
              <a:t>ótér</a:t>
            </a:r>
            <a:r>
              <a:rPr lang="sk-SK" dirty="0"/>
              <a:t> – Spasiteľ</a:t>
            </a:r>
          </a:p>
          <a:p>
            <a:endParaRPr lang="sk-SK" dirty="0"/>
          </a:p>
        </p:txBody>
      </p:sp>
      <p:pic>
        <p:nvPicPr>
          <p:cNvPr id="3074" name="Picture 2" descr="http://ecx.images-amazon.com/images/I/61ytzTKopfL.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2" y="1854436"/>
            <a:ext cx="7019762" cy="31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/>
              <a:t>Kríž</a:t>
            </a:r>
            <a:r>
              <a:rPr lang="sk-SK" dirty="0"/>
              <a:t> 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913152" y="2995011"/>
            <a:ext cx="3657600" cy="3587365"/>
          </a:xfrm>
        </p:spPr>
        <p:txBody>
          <a:bodyPr>
            <a:normAutofit/>
          </a:bodyPr>
          <a:lstStyle/>
          <a:p>
            <a:r>
              <a:rPr lang="sk-SK" dirty="0"/>
              <a:t>Je najznámejším symbolom kresťanstva. </a:t>
            </a:r>
          </a:p>
          <a:p>
            <a:r>
              <a:rPr lang="sk-SK" dirty="0"/>
              <a:t>Dôležité je, čo symbol  kríža  znamená. Prázdny kríž nám znázorňuje  slobodu, hovorí  o  hroznej smrti Božieho Syna,  ale  aj o vzkriesenom Ježišovi  Kristovi. O smrti, kto- </a:t>
            </a:r>
            <a:r>
              <a:rPr lang="sk-SK" dirty="0" err="1"/>
              <a:t>rú</a:t>
            </a:r>
            <a:r>
              <a:rPr lang="sk-SK" dirty="0"/>
              <a:t>  Pán  Ježiš  porazil.  Prázdny  kríž   znamená  oslobodenie od strachu a zároveň nádej vzkriesenia pre nebeskú večnosť. Pripomína tiež  bolesť,  ktorú musel  láskavý  Boh  podstúpiť pre  naše  spasenie.</a:t>
            </a:r>
          </a:p>
          <a:p>
            <a:endParaRPr lang="sk-SK" dirty="0"/>
          </a:p>
        </p:txBody>
      </p:sp>
      <p:pic>
        <p:nvPicPr>
          <p:cNvPr id="4098" name="Picture 2" descr="https://encrypted-tbn0.gstatic.com/images?q=tbn:ANd9GcSXYYBvRcnsz5gIpzDIcgbN6eZr-FPJx0IR-dK0iSpODjX4xd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9" y="237027"/>
            <a:ext cx="6041877" cy="63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Holubica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Znázorňuje </a:t>
            </a:r>
            <a:r>
              <a:rPr lang="sk-SK" b="1" dirty="0"/>
              <a:t>Ducha Svätého</a:t>
            </a:r>
            <a:endParaRPr lang="sk-SK" dirty="0"/>
          </a:p>
        </p:txBody>
      </p:sp>
      <p:pic>
        <p:nvPicPr>
          <p:cNvPr id="5122" name="Picture 2" descr="http://www.nagykoros.hu/media/source/201508/galam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" y="289698"/>
            <a:ext cx="5956419" cy="6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Trojuholník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Znázorňuje </a:t>
            </a:r>
            <a:r>
              <a:rPr lang="sk-SK" b="1" dirty="0"/>
              <a:t>Svätú Trojicu</a:t>
            </a:r>
            <a:endParaRPr lang="sk-SK" dirty="0"/>
          </a:p>
        </p:txBody>
      </p:sp>
      <p:pic>
        <p:nvPicPr>
          <p:cNvPr id="6" name="Picture 2" descr="http://exmuslim.com/content/uploads/2013/09/Trinity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361" y="571500"/>
            <a:ext cx="543536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Baránok Boží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Znázorňuje </a:t>
            </a:r>
            <a:r>
              <a:rPr lang="sk-SK" b="1" dirty="0"/>
              <a:t>Pána Ježiša Krista</a:t>
            </a:r>
            <a:endParaRPr lang="sk-SK" dirty="0"/>
          </a:p>
        </p:txBody>
      </p:sp>
      <p:pic>
        <p:nvPicPr>
          <p:cNvPr id="12290" name="Picture 2" descr="http://velkanoc.czweb.org/Symboly.files/baranokkriz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8" y="1337373"/>
            <a:ext cx="5905144" cy="4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amond Grid 16x9">
  <a:themeElements>
    <a:clrScheme name="Vlastné 9">
      <a:dk1>
        <a:sysClr val="windowText" lastClr="000000"/>
      </a:dk1>
      <a:lt1>
        <a:srgbClr val="8EAADB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365</Words>
  <Application>Microsoft Office PowerPoint</Application>
  <PresentationFormat>Širokouhlá</PresentationFormat>
  <Paragraphs>37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Arial</vt:lpstr>
      <vt:lpstr>Diamond Grid 16x9</vt:lpstr>
      <vt:lpstr>Kresťanské symboly</vt:lpstr>
      <vt:lpstr>Čo znamená tento symbol? </vt:lpstr>
      <vt:lpstr>Čo znamená tento symbol? </vt:lpstr>
      <vt:lpstr>Biblia je plná symbolov</vt:lpstr>
      <vt:lpstr>ICHTHYS</vt:lpstr>
      <vt:lpstr>Kríž </vt:lpstr>
      <vt:lpstr>Holubica</vt:lpstr>
      <vt:lpstr>Trojuholník</vt:lpstr>
      <vt:lpstr>Baránok Boží</vt:lpstr>
      <vt:lpstr>Vinič</vt:lpstr>
      <vt:lpstr>Lutherova ruža</vt:lpstr>
      <vt:lpstr>Lutherova ruža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2016-05-26T06:39:19Z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