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8" r:id="rId8"/>
    <p:sldId id="261" r:id="rId9"/>
    <p:sldId id="262" r:id="rId10"/>
    <p:sldId id="270" r:id="rId11"/>
    <p:sldId id="264" r:id="rId12"/>
    <p:sldId id="263" r:id="rId13"/>
    <p:sldId id="265" r:id="rId14"/>
    <p:sldId id="266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83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7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432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4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702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73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9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3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0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2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2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7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3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4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k.wikipedia.org/w/index.php?title=Jednota_bratrsk%C3%A1&amp;action=edit&amp;redlink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11500" dirty="0"/>
              <a:t>Biblia</a:t>
            </a:r>
            <a:br>
              <a:rPr lang="sk-SK" sz="11500" dirty="0"/>
            </a:br>
            <a:r>
              <a:rPr lang="sk-SK" sz="11500" dirty="0"/>
              <a:t>Preklady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6600" b="1" dirty="0"/>
              <a:t>Je ich viac?</a:t>
            </a:r>
          </a:p>
        </p:txBody>
      </p:sp>
    </p:spTree>
    <p:extLst>
      <p:ext uri="{BB962C8B-B14F-4D97-AF65-F5344CB8AC3E}">
        <p14:creationId xmlns:p14="http://schemas.microsoft.com/office/powerpoint/2010/main" val="2621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Medzi najstaršie preklady patria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Sýrsky</a:t>
            </a:r>
          </a:p>
          <a:p>
            <a:r>
              <a:rPr lang="sk-SK" sz="3600" dirty="0"/>
              <a:t>Koptský</a:t>
            </a:r>
          </a:p>
          <a:p>
            <a:r>
              <a:rPr lang="sk-SK" sz="3600" dirty="0"/>
              <a:t>Arménsky</a:t>
            </a:r>
          </a:p>
          <a:p>
            <a:r>
              <a:rPr lang="sk-SK" sz="3600" dirty="0"/>
              <a:t>Gótsky</a:t>
            </a:r>
          </a:p>
          <a:p>
            <a:r>
              <a:rPr lang="sk-SK" sz="3600" dirty="0"/>
              <a:t>Starosloviensky </a:t>
            </a:r>
          </a:p>
        </p:txBody>
      </p:sp>
    </p:spTree>
    <p:extLst>
      <p:ext uri="{BB962C8B-B14F-4D97-AF65-F5344CB8AC3E}">
        <p14:creationId xmlns:p14="http://schemas.microsoft.com/office/powerpoint/2010/main" val="32864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Deviate storočie – staroslovienčina 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Konštantín a Metod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/>
              <a:t>Hlaholika</a:t>
            </a:r>
          </a:p>
        </p:txBody>
      </p:sp>
      <p:pic>
        <p:nvPicPr>
          <p:cNvPr id="8194" name="Picture 2" descr="http://upload.wikimedia.org/wikipedia/commons/c/c6/Cyril-methodius-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70000"/>
            <a:ext cx="2542688" cy="33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ernardcykloklub.sk/index.php?www=picture&amp;id=2317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7" y="1776413"/>
            <a:ext cx="6483349" cy="486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646" y="4823227"/>
            <a:ext cx="8534400" cy="1507067"/>
          </a:xfrm>
        </p:spPr>
        <p:txBody>
          <a:bodyPr/>
          <a:lstStyle/>
          <a:p>
            <a:r>
              <a:rPr lang="sk-SK" dirty="0"/>
              <a:t>1456 – vynález </a:t>
            </a:r>
            <a:r>
              <a:rPr lang="sk-SK" dirty="0" err="1"/>
              <a:t>knihtlače</a:t>
            </a:r>
            <a:br>
              <a:rPr lang="sk-SK" dirty="0"/>
            </a:br>
            <a:r>
              <a:rPr lang="sk-SK" dirty="0" err="1"/>
              <a:t>johann</a:t>
            </a:r>
            <a:r>
              <a:rPr lang="sk-SK" dirty="0"/>
              <a:t> </a:t>
            </a:r>
            <a:r>
              <a:rPr lang="sk-SK" dirty="0" err="1"/>
              <a:t>gutenberg</a:t>
            </a:r>
            <a:endParaRPr lang="sk-SK" dirty="0"/>
          </a:p>
        </p:txBody>
      </p:sp>
      <p:pic>
        <p:nvPicPr>
          <p:cNvPr id="7170" name="Picture 2" descr="http://upload.wikimedia.org/wikipedia/commons/a/a0/Buchdrucker-156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4" y="191733"/>
            <a:ext cx="3434813" cy="446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d/d7/Johannes_Guten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-6827"/>
            <a:ext cx="5562600" cy="68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Šestnáste storočie 	</a:t>
            </a:r>
            <a:br>
              <a:rPr lang="sk-SK" dirty="0"/>
            </a:br>
            <a:r>
              <a:rPr lang="sk-SK" dirty="0"/>
              <a:t>prvý český preklad Biblie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72080" y="215900"/>
            <a:ext cx="4649787" cy="1046162"/>
          </a:xfrm>
        </p:spPr>
        <p:txBody>
          <a:bodyPr/>
          <a:lstStyle/>
          <a:p>
            <a:r>
              <a:rPr lang="sk-SK"/>
              <a:t>Králická </a:t>
            </a:r>
            <a:r>
              <a:rPr lang="sk-SK" dirty="0"/>
              <a:t>Biblia </a:t>
            </a:r>
            <a:r>
              <a:rPr lang="pl-PL" sz="2000" dirty="0"/>
              <a:t>prekladatelia a teológovia </a:t>
            </a:r>
            <a:r>
              <a:rPr lang="pl-PL" sz="2000" dirty="0">
                <a:hlinkClick r:id="rId2" tooltip="Jednota bratrská (stránka neexistuje)"/>
              </a:rPr>
              <a:t>Jednoty bratskej</a:t>
            </a:r>
            <a:endParaRPr lang="sk-SK" sz="20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7084786" y="4457194"/>
            <a:ext cx="5947834" cy="576262"/>
          </a:xfrm>
        </p:spPr>
        <p:txBody>
          <a:bodyPr/>
          <a:lstStyle/>
          <a:p>
            <a:r>
              <a:rPr lang="sk-SK" dirty="0" err="1"/>
              <a:t>Tranoscius</a:t>
            </a:r>
            <a:r>
              <a:rPr lang="sk-SK" dirty="0"/>
              <a:t> 1899</a:t>
            </a:r>
          </a:p>
        </p:txBody>
      </p:sp>
      <p:pic>
        <p:nvPicPr>
          <p:cNvPr id="9220" name="Picture 4" descr="http://upload.wikimedia.org/wikipedia/commons/e/e7/KingJamesBible1612-1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43" y="1270000"/>
            <a:ext cx="4554324" cy="33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2.gstatic.com/images?q=tbn:ANd9GcTkr2vQxgIq4ftcD98f8OadFW6l32ViOIOiiWl5liw7oBpk3y-xI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86" y="1278129"/>
            <a:ext cx="4126139" cy="330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ntmlm.files.wordpress.com/2015/01/tranoscius_lo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38" y="170860"/>
            <a:ext cx="5814091" cy="92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1978 – prvý slovenský evanjelický preklad </a:t>
            </a:r>
          </a:p>
        </p:txBody>
      </p:sp>
      <p:pic>
        <p:nvPicPr>
          <p:cNvPr id="1026" name="Picture 2" descr="http://www.teofania.sk/fotky4888/fotos/_vyrp14_3004ecav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36" y="79355"/>
            <a:ext cx="6296765" cy="45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4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1104900"/>
            <a:ext cx="10783888" cy="4021500"/>
          </a:xfrm>
        </p:spPr>
        <p:txBody>
          <a:bodyPr>
            <a:noAutofit/>
          </a:bodyPr>
          <a:lstStyle/>
          <a:p>
            <a:r>
              <a:rPr lang="sk-SK" sz="4400" dirty="0"/>
              <a:t>„tak bude moje slovo, </a:t>
            </a:r>
            <a:br>
              <a:rPr lang="sk-SK" sz="4400" dirty="0"/>
            </a:br>
            <a:r>
              <a:rPr lang="sk-SK" sz="4400" dirty="0"/>
              <a:t>ktoré vychádza z mojich úst: </a:t>
            </a:r>
            <a:br>
              <a:rPr lang="sk-SK" sz="4400" dirty="0"/>
            </a:br>
            <a:r>
              <a:rPr lang="sk-SK" sz="4400" b="1" dirty="0"/>
              <a:t>nenavráti sa ku mne prázdne, </a:t>
            </a:r>
            <a:br>
              <a:rPr lang="sk-SK" sz="4400" b="1" dirty="0"/>
            </a:br>
            <a:r>
              <a:rPr lang="sk-SK" sz="4400" b="1" dirty="0"/>
              <a:t>ale vykoná, čo sa mne páči, úspešne spraví, na čo ho posielam</a:t>
            </a:r>
            <a:r>
              <a:rPr lang="sk-SK" sz="4400" dirty="0"/>
              <a:t>.“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4800" dirty="0" err="1"/>
              <a:t>Iz</a:t>
            </a:r>
            <a:r>
              <a:rPr lang="sk-SK" sz="4800" dirty="0"/>
              <a:t> 55,11</a:t>
            </a:r>
          </a:p>
        </p:txBody>
      </p:sp>
    </p:spTree>
    <p:extLst>
      <p:ext uri="{BB962C8B-B14F-4D97-AF65-F5344CB8AC3E}">
        <p14:creationId xmlns:p14="http://schemas.microsoft.com/office/powerpoint/2010/main" val="305577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tthomassyronj.org/userfiles/image/open_bib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715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94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Biblia pôvodne nebola napísaná v Slovenčine</a:t>
            </a:r>
          </a:p>
        </p:txBody>
      </p:sp>
      <p:pic>
        <p:nvPicPr>
          <p:cNvPr id="1026" name="Picture 2" descr="http://t1.gstatic.com/images?q=tbn:ANd9GcT9SsJ8XnKGZtZkQMWJDDWUlyxJM0S1ocjoFpz4fo40_gcHSqC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79" y="163871"/>
            <a:ext cx="5885645" cy="440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26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4078" y="694266"/>
            <a:ext cx="3657600" cy="1371600"/>
          </a:xfrm>
        </p:spPr>
        <p:txBody>
          <a:bodyPr>
            <a:noAutofit/>
          </a:bodyPr>
          <a:lstStyle/>
          <a:p>
            <a:r>
              <a:rPr lang="sk-SK" sz="4400" dirty="0"/>
              <a:t>Biblické jazyky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084078" y="2243665"/>
            <a:ext cx="3657600" cy="2091267"/>
          </a:xfrm>
        </p:spPr>
        <p:txBody>
          <a:bodyPr/>
          <a:lstStyle/>
          <a:p>
            <a:r>
              <a:rPr lang="sk-SK" sz="4800" dirty="0"/>
              <a:t>Hebrejčina</a:t>
            </a:r>
          </a:p>
          <a:p>
            <a:r>
              <a:rPr lang="sk-SK" sz="4800" dirty="0"/>
              <a:t>SZ</a:t>
            </a:r>
            <a:endParaRPr lang="sk-SK" dirty="0"/>
          </a:p>
        </p:txBody>
      </p:sp>
      <p:pic>
        <p:nvPicPr>
          <p:cNvPr id="2050" name="Picture 2" descr="http://chanele6019.files.wordpress.com/2011/05/0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6946" r="20171" b="32950"/>
          <a:stretch/>
        </p:blipFill>
        <p:spPr bwMode="auto">
          <a:xfrm>
            <a:off x="0" y="965201"/>
            <a:ext cx="8018067" cy="589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dirty="0"/>
              <a:t>hebrejská abeceda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3863637" y="6823165"/>
            <a:ext cx="3573618" cy="2113897"/>
          </a:xfrm>
        </p:spPr>
        <p:txBody>
          <a:bodyPr/>
          <a:lstStyle/>
          <a:p>
            <a:endParaRPr lang="sk-SK" dirty="0"/>
          </a:p>
        </p:txBody>
      </p:sp>
      <p:pic>
        <p:nvPicPr>
          <p:cNvPr id="11266" name="Picture 2" descr="http://www.learn-hebrew-bible.com/images/learn-classical-hebrew-lessons-1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682"/>
            <a:ext cx="6578600" cy="67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sraelheute.com/Portals/0/news/Bi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36966"/>
            <a:ext cx="5295440" cy="35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9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22745" y="685800"/>
            <a:ext cx="3657600" cy="1371600"/>
          </a:xfrm>
        </p:spPr>
        <p:txBody>
          <a:bodyPr>
            <a:noAutofit/>
          </a:bodyPr>
          <a:lstStyle/>
          <a:p>
            <a:r>
              <a:rPr lang="sk-SK" sz="4400" dirty="0"/>
              <a:t>Biblické jazyky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422745" y="2201332"/>
            <a:ext cx="3657600" cy="2091267"/>
          </a:xfrm>
        </p:spPr>
        <p:txBody>
          <a:bodyPr/>
          <a:lstStyle/>
          <a:p>
            <a:r>
              <a:rPr lang="sk-SK" sz="4800" dirty="0"/>
              <a:t>Aramejčina</a:t>
            </a:r>
          </a:p>
          <a:p>
            <a:r>
              <a:rPr lang="sk-SK" sz="4800" dirty="0"/>
              <a:t>SZ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6" name="Picture 4" descr="http://chanele6019.files.wordpress.com/2011/05/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6" t="11699" r="4140" b="18065"/>
          <a:stretch/>
        </p:blipFill>
        <p:spPr bwMode="auto">
          <a:xfrm>
            <a:off x="0" y="973666"/>
            <a:ext cx="8423315" cy="588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/>
              <a:t>Biblické jazyky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4800" dirty="0"/>
              <a:t>Gréčtina</a:t>
            </a:r>
          </a:p>
          <a:p>
            <a:r>
              <a:rPr lang="sk-SK" sz="4800" dirty="0"/>
              <a:t>NZ</a:t>
            </a:r>
            <a:endParaRPr lang="sk-SK" dirty="0"/>
          </a:p>
        </p:txBody>
      </p:sp>
      <p:pic>
        <p:nvPicPr>
          <p:cNvPr id="4098" name="Picture 2" descr="http://ericsowell.com/content/post-images/na27-shot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18"/>
          <a:stretch/>
        </p:blipFill>
        <p:spPr bwMode="auto">
          <a:xfrm>
            <a:off x="0" y="-36174"/>
            <a:ext cx="6977894" cy="68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5368" y="504824"/>
            <a:ext cx="3142191" cy="1704975"/>
          </a:xfrm>
        </p:spPr>
        <p:txBody>
          <a:bodyPr>
            <a:noAutofit/>
          </a:bodyPr>
          <a:lstStyle/>
          <a:p>
            <a:r>
              <a:rPr lang="sk-SK" sz="4800" dirty="0"/>
              <a:t>Grécka abeceda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http://bencrowder.net/images/2012/05/GreekAlphabe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" t="10488" r="5989" b="7435"/>
          <a:stretch/>
        </p:blipFill>
        <p:spPr bwMode="auto">
          <a:xfrm>
            <a:off x="3156371" y="504824"/>
            <a:ext cx="9035629" cy="63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2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2260600"/>
            <a:ext cx="8534400" cy="3733799"/>
          </a:xfrm>
        </p:spPr>
        <p:txBody>
          <a:bodyPr/>
          <a:lstStyle/>
          <a:p>
            <a:r>
              <a:rPr lang="sk-SK" dirty="0" err="1"/>
              <a:t>Septuaginta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– preklad SZ </a:t>
            </a:r>
            <a:br>
              <a:rPr lang="sk-SK" dirty="0"/>
            </a:br>
            <a:r>
              <a:rPr lang="sk-SK" dirty="0"/>
              <a:t>do gréčtiny</a:t>
            </a:r>
          </a:p>
        </p:txBody>
      </p:sp>
      <p:pic>
        <p:nvPicPr>
          <p:cNvPr id="5122" name="Picture 2" descr="http://1.bp.blogspot.com/-cFp5fMedbSc/UHCgnF0XzyI/AAAAAAAAAJc/cb1SgpKdEVg/s1600/papyrusportal.de+septuagin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-35502"/>
            <a:ext cx="6477000" cy="705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8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8945" y="364066"/>
            <a:ext cx="6019800" cy="1143000"/>
          </a:xfrm>
        </p:spPr>
        <p:txBody>
          <a:bodyPr>
            <a:noAutofit/>
          </a:bodyPr>
          <a:lstStyle/>
          <a:p>
            <a:r>
              <a:rPr lang="sk-SK" sz="7200" dirty="0"/>
              <a:t>Vulgáta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728789" y="2978918"/>
            <a:ext cx="2517743" cy="3463142"/>
          </a:xfrm>
        </p:spPr>
        <p:txBody>
          <a:bodyPr>
            <a:normAutofit/>
          </a:bodyPr>
          <a:lstStyle/>
          <a:p>
            <a:r>
              <a:rPr lang="sk-SK" sz="3200" dirty="0"/>
              <a:t>Preklad Biblie do latinčiny. </a:t>
            </a:r>
          </a:p>
          <a:p>
            <a:r>
              <a:rPr lang="sk-SK" sz="3200" dirty="0" err="1"/>
              <a:t>Eusebius</a:t>
            </a:r>
            <a:r>
              <a:rPr lang="sk-SK" sz="3200" dirty="0"/>
              <a:t> </a:t>
            </a:r>
            <a:r>
              <a:rPr lang="sk-SK" sz="3200" dirty="0" err="1"/>
              <a:t>Hieronymus</a:t>
            </a:r>
            <a:endParaRPr lang="sk-SK" sz="3200" dirty="0"/>
          </a:p>
        </p:txBody>
      </p:sp>
      <p:pic>
        <p:nvPicPr>
          <p:cNvPr id="6150" name="Picture 6" descr="http://www.wlb-stuttgart.de/bibel/35_ADGAL/0978_9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2948" r="2476" b="1942"/>
          <a:stretch/>
        </p:blipFill>
        <p:spPr bwMode="auto">
          <a:xfrm>
            <a:off x="0" y="0"/>
            <a:ext cx="5728789" cy="525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commons/0/01/Meister_Theoderich_von_Prag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33" y="2684502"/>
            <a:ext cx="3793067" cy="41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5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Výsek">
  <a:themeElements>
    <a:clrScheme name="Výsek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Výs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ýs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80</Words>
  <Application>Microsoft Office PowerPoint</Application>
  <PresentationFormat>Širokouhlá</PresentationFormat>
  <Paragraphs>34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Výsek</vt:lpstr>
      <vt:lpstr>Biblia Preklady</vt:lpstr>
      <vt:lpstr>Biblia pôvodne nebola napísaná v Slovenčine</vt:lpstr>
      <vt:lpstr>Biblické jazyky</vt:lpstr>
      <vt:lpstr>hebrejská abeceda</vt:lpstr>
      <vt:lpstr>Biblické jazyky</vt:lpstr>
      <vt:lpstr>Biblické jazyky</vt:lpstr>
      <vt:lpstr>Grécka abeceda</vt:lpstr>
      <vt:lpstr>Septuaginta  – preklad SZ  do gréčtiny</vt:lpstr>
      <vt:lpstr>Vulgáta</vt:lpstr>
      <vt:lpstr>Medzi najstaršie preklady patria</vt:lpstr>
      <vt:lpstr>Deviate storočie – staroslovienčina </vt:lpstr>
      <vt:lpstr>1456 – vynález knihtlače johann gutenberg</vt:lpstr>
      <vt:lpstr>Šestnáste storočie   prvý český preklad Biblie</vt:lpstr>
      <vt:lpstr>1978 – prvý slovenský evanjelický preklad </vt:lpstr>
      <vt:lpstr>„tak bude moje slovo,  ktoré vychádza z mojich úst:  nenavráti sa ku mne prázdne,  ale vykoná, čo sa mne páči, úspešne spraví, na čo ho posielam.“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</dc:title>
  <dc:creator>Stanislav Grega</dc:creator>
  <cp:lastModifiedBy>Stanislav Grega</cp:lastModifiedBy>
  <cp:revision>31</cp:revision>
  <dcterms:created xsi:type="dcterms:W3CDTF">2013-10-09T06:15:23Z</dcterms:created>
  <dcterms:modified xsi:type="dcterms:W3CDTF">2017-11-09T09:00:48Z</dcterms:modified>
</cp:coreProperties>
</file>