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9" autoAdjust="0"/>
  </p:normalViewPr>
  <p:slideViewPr>
    <p:cSldViewPr snapToGrid="0" showGuides="1">
      <p:cViewPr varScale="1">
        <p:scale>
          <a:sx n="54" d="100"/>
          <a:sy n="54" d="100"/>
        </p:scale>
        <p:origin x="3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E6A5E-257B-4A45-BD00-60F6E42F08F3}" type="datetimeFigureOut">
              <a:rPr lang="sk-SK" smtClean="0"/>
              <a:t>2. 2. 2022</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4508B-8D39-4113-94D6-04EB41394CA7}" type="slidenum">
              <a:rPr lang="sk-SK" smtClean="0"/>
              <a:t>‹#›</a:t>
            </a:fld>
            <a:endParaRPr lang="sk-SK"/>
          </a:p>
        </p:txBody>
      </p:sp>
    </p:spTree>
    <p:extLst>
      <p:ext uri="{BB962C8B-B14F-4D97-AF65-F5344CB8AC3E}">
        <p14:creationId xmlns:p14="http://schemas.microsoft.com/office/powerpoint/2010/main" val="233753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62D4508B-8D39-4113-94D6-04EB41394CA7}" type="slidenum">
              <a:rPr lang="sk-SK" smtClean="0"/>
              <a:t>6</a:t>
            </a:fld>
            <a:endParaRPr lang="sk-SK"/>
          </a:p>
        </p:txBody>
      </p:sp>
    </p:spTree>
    <p:extLst>
      <p:ext uri="{BB962C8B-B14F-4D97-AF65-F5344CB8AC3E}">
        <p14:creationId xmlns:p14="http://schemas.microsoft.com/office/powerpoint/2010/main" val="3504368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smtClean="0"/>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en-US" dirty="0"/>
          </a:p>
        </p:txBody>
      </p:sp>
      <p:sp>
        <p:nvSpPr>
          <p:cNvPr id="4" name="Date Placeholder 3"/>
          <p:cNvSpPr>
            <a:spLocks noGrp="1"/>
          </p:cNvSpPr>
          <p:nvPr>
            <p:ph type="dt" sz="half" idx="10"/>
          </p:nvPr>
        </p:nvSpPr>
        <p:spPr/>
        <p:txBody>
          <a:bodyPr/>
          <a:lstStyle/>
          <a:p>
            <a:fld id="{86E35447-2D04-4807-B264-8650C6B2610A}"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9255346" y="2750337"/>
            <a:ext cx="1171888" cy="1356442"/>
          </a:xfrm>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408674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11309"/>
            <a:ext cx="1154151" cy="1090789"/>
          </a:xfrm>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821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11615"/>
            <a:ext cx="1154151" cy="1090789"/>
          </a:xfrm>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415617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09925"/>
            <a:ext cx="1154151" cy="1090789"/>
          </a:xfrm>
        </p:spPr>
        <p:txBody>
          <a:bodyPr/>
          <a:lstStyle/>
          <a:p>
            <a:fld id="{EB590488-EC7D-4C19-AABC-3BEB5CE3AFBF}" type="slidenum">
              <a:rPr lang="sk-SK" smtClean="0"/>
              <a:t>‹#›</a:t>
            </a:fld>
            <a:endParaRPr lang="sk-SK"/>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414244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a:xfrm>
            <a:off x="10729455" y="4709925"/>
            <a:ext cx="1154151" cy="1090789"/>
          </a:xfrm>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3402719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86E35447-2D04-4807-B264-8650C6B2610A}" type="datetimeFigureOut">
              <a:rPr lang="sk-SK" smtClean="0"/>
              <a:t>2. 2. 2022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90641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3" name="Date Placeholder 2"/>
          <p:cNvSpPr>
            <a:spLocks noGrp="1"/>
          </p:cNvSpPr>
          <p:nvPr>
            <p:ph type="dt" sz="half" idx="10"/>
          </p:nvPr>
        </p:nvSpPr>
        <p:spPr/>
        <p:txBody>
          <a:bodyPr/>
          <a:lstStyle/>
          <a:p>
            <a:fld id="{86E35447-2D04-4807-B264-8650C6B2610A}" type="datetimeFigureOut">
              <a:rPr lang="sk-SK" smtClean="0"/>
              <a:t>2. 2. 2022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395365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86E35447-2D04-4807-B264-8650C6B2610A}"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3906853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6E35447-2D04-4807-B264-8650C6B2610A}" type="datetimeFigureOut">
              <a:rPr lang="sk-SK" smtClean="0"/>
              <a:t>2. 2. 2022</a:t>
            </a:fld>
            <a:endParaRPr lang="sk-SK"/>
          </a:p>
        </p:txBody>
      </p:sp>
      <p:sp>
        <p:nvSpPr>
          <p:cNvPr id="5" name="Footer Placeholder 4"/>
          <p:cNvSpPr>
            <a:spLocks noGrp="1"/>
          </p:cNvSpPr>
          <p:nvPr>
            <p:ph type="ftr" sz="quarter" idx="11"/>
          </p:nvPr>
        </p:nvSpPr>
        <p:spPr>
          <a:xfrm>
            <a:off x="680321" y="5936188"/>
            <a:ext cx="6126805" cy="365125"/>
          </a:xfrm>
        </p:spPr>
        <p:txBody>
          <a:bodyPr/>
          <a:lstStyle/>
          <a:p>
            <a:endParaRPr lang="sk-SK"/>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EB590488-EC7D-4C19-AABC-3BEB5CE3AFBF}" type="slidenum">
              <a:rPr lang="sk-SK" smtClean="0"/>
              <a:t>‹#›</a:t>
            </a:fld>
            <a:endParaRPr lang="sk-SK"/>
          </a:p>
        </p:txBody>
      </p:sp>
    </p:spTree>
    <p:extLst>
      <p:ext uri="{BB962C8B-B14F-4D97-AF65-F5344CB8AC3E}">
        <p14:creationId xmlns:p14="http://schemas.microsoft.com/office/powerpoint/2010/main" val="265232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86E35447-2D04-4807-B264-8650C6B2610A}"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239352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86E35447-2D04-4807-B264-8650C6B2610A}" type="datetimeFigureOut">
              <a:rPr lang="sk-SK" smtClean="0"/>
              <a:t>2. 2. 2022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a:xfrm>
            <a:off x="10729455" y="2869895"/>
            <a:ext cx="1154151" cy="1090789"/>
          </a:xfrm>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25046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164234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86E35447-2D04-4807-B264-8650C6B2610A}" type="datetimeFigureOut">
              <a:rPr lang="sk-SK" smtClean="0"/>
              <a:t>2. 2. 2022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413396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86E35447-2D04-4807-B264-8650C6B2610A}" type="datetimeFigureOut">
              <a:rPr lang="sk-SK" smtClean="0"/>
              <a:t>2. 2. 2022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356730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6E35447-2D04-4807-B264-8650C6B2610A}" type="datetimeFigureOut">
              <a:rPr lang="sk-SK" smtClean="0"/>
              <a:t>2. 2. 2022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81375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162279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86E35447-2D04-4807-B264-8650C6B2610A}" type="datetimeFigureOut">
              <a:rPr lang="sk-SK" smtClean="0"/>
              <a:t>2. 2. 2022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B590488-EC7D-4C19-AABC-3BEB5CE3AFBF}" type="slidenum">
              <a:rPr lang="sk-SK" smtClean="0"/>
              <a:t>‹#›</a:t>
            </a:fld>
            <a:endParaRPr lang="sk-SK"/>
          </a:p>
        </p:txBody>
      </p:sp>
    </p:spTree>
    <p:extLst>
      <p:ext uri="{BB962C8B-B14F-4D97-AF65-F5344CB8AC3E}">
        <p14:creationId xmlns:p14="http://schemas.microsoft.com/office/powerpoint/2010/main" val="1018452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E35447-2D04-4807-B264-8650C6B2610A}" type="datetimeFigureOut">
              <a:rPr lang="sk-SK" smtClean="0"/>
              <a:t>2. 2. 2022</a:t>
            </a:fld>
            <a:endParaRPr lang="sk-SK"/>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EB590488-EC7D-4C19-AABC-3BEB5CE3AFBF}" type="slidenum">
              <a:rPr lang="sk-SK" smtClean="0"/>
              <a:t>‹#›</a:t>
            </a:fld>
            <a:endParaRPr lang="sk-SK"/>
          </a:p>
        </p:txBody>
      </p:sp>
    </p:spTree>
    <p:extLst>
      <p:ext uri="{BB962C8B-B14F-4D97-AF65-F5344CB8AC3E}">
        <p14:creationId xmlns:p14="http://schemas.microsoft.com/office/powerpoint/2010/main" val="34331176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latin typeface="Algerian" panose="04020705040A02060702" pitchFamily="82" charset="0"/>
              </a:rPr>
              <a:t>PREDREFORMÁCIA</a:t>
            </a:r>
            <a:endParaRPr lang="sk-SK" sz="4000" dirty="0">
              <a:latin typeface="Algerian" panose="04020705040A02060702" pitchFamily="82" charset="0"/>
            </a:endParaRPr>
          </a:p>
        </p:txBody>
      </p:sp>
      <p:pic>
        <p:nvPicPr>
          <p:cNvPr id="4" name="Obrázok 3"/>
          <p:cNvPicPr>
            <a:picLocks noChangeAspect="1"/>
          </p:cNvPicPr>
          <p:nvPr/>
        </p:nvPicPr>
        <p:blipFill>
          <a:blip r:embed="rId2"/>
          <a:stretch>
            <a:fillRect/>
          </a:stretch>
        </p:blipFill>
        <p:spPr>
          <a:xfrm>
            <a:off x="7904285" y="862587"/>
            <a:ext cx="4062046" cy="4649139"/>
          </a:xfrm>
          <a:prstGeom prst="rect">
            <a:avLst/>
          </a:prstGeom>
        </p:spPr>
      </p:pic>
    </p:spTree>
    <p:extLst>
      <p:ext uri="{BB962C8B-B14F-4D97-AF65-F5344CB8AC3E}">
        <p14:creationId xmlns:p14="http://schemas.microsoft.com/office/powerpoint/2010/main" val="160240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HUSOV BOJ S CIRKVOU </a:t>
            </a:r>
            <a:endParaRPr lang="sk-SK" sz="4000" dirty="0"/>
          </a:p>
        </p:txBody>
      </p:sp>
      <p:pic>
        <p:nvPicPr>
          <p:cNvPr id="5" name="Obrázok 4"/>
          <p:cNvPicPr>
            <a:picLocks noChangeAspect="1"/>
          </p:cNvPicPr>
          <p:nvPr/>
        </p:nvPicPr>
        <p:blipFill>
          <a:blip r:embed="rId2"/>
          <a:stretch>
            <a:fillRect/>
          </a:stretch>
        </p:blipFill>
        <p:spPr>
          <a:xfrm>
            <a:off x="7607808" y="480736"/>
            <a:ext cx="3643519" cy="5819146"/>
          </a:xfrm>
          <a:prstGeom prst="rect">
            <a:avLst/>
          </a:prstGeom>
        </p:spPr>
      </p:pic>
      <p:sp>
        <p:nvSpPr>
          <p:cNvPr id="3" name="Zástupný objekt pre obsah 2"/>
          <p:cNvSpPr>
            <a:spLocks noGrp="1"/>
          </p:cNvSpPr>
          <p:nvPr>
            <p:ph idx="1"/>
          </p:nvPr>
        </p:nvSpPr>
        <p:spPr/>
        <p:txBody>
          <a:bodyPr>
            <a:normAutofit fontScale="92500" lnSpcReduction="10000"/>
          </a:bodyPr>
          <a:lstStyle/>
          <a:p>
            <a:r>
              <a:rPr lang="sk-SK" dirty="0" smtClean="0"/>
              <a:t>V roku 1409 v </a:t>
            </a:r>
            <a:r>
              <a:rPr lang="sk-SK" dirty="0" err="1" smtClean="0"/>
              <a:t>Pize</a:t>
            </a:r>
            <a:r>
              <a:rPr lang="sk-SK" dirty="0" smtClean="0"/>
              <a:t> cirkevný snem voľba pápeža</a:t>
            </a:r>
          </a:p>
          <a:p>
            <a:r>
              <a:rPr lang="sk-SK" dirty="0" smtClean="0"/>
              <a:t>Bol rektorom univerzity v Prahe</a:t>
            </a:r>
          </a:p>
          <a:p>
            <a:r>
              <a:rPr lang="sk-SK" dirty="0" smtClean="0"/>
              <a:t>Hus hájil </a:t>
            </a:r>
            <a:r>
              <a:rPr lang="sk-SK" dirty="0" err="1" smtClean="0"/>
              <a:t>Viklefa</a:t>
            </a:r>
            <a:r>
              <a:rPr lang="sk-SK" dirty="0" smtClean="0"/>
              <a:t> a schvaľoval vydanie </a:t>
            </a:r>
          </a:p>
          <a:p>
            <a:pPr marL="0" indent="0">
              <a:buNone/>
            </a:pPr>
            <a:r>
              <a:rPr lang="sk-SK" dirty="0"/>
              <a:t> </a:t>
            </a:r>
            <a:r>
              <a:rPr lang="sk-SK" dirty="0" smtClean="0"/>
              <a:t>  Kutnohorského dekrétu upadol do nepriazne</a:t>
            </a:r>
          </a:p>
          <a:p>
            <a:pPr marL="0" indent="0">
              <a:buNone/>
            </a:pPr>
            <a:r>
              <a:rPr lang="sk-SK" dirty="0"/>
              <a:t> </a:t>
            </a:r>
            <a:r>
              <a:rPr lang="sk-SK" dirty="0" smtClean="0"/>
              <a:t>  arcibiskupa </a:t>
            </a:r>
          </a:p>
          <a:p>
            <a:r>
              <a:rPr lang="sk-SK" dirty="0" smtClean="0"/>
              <a:t>Dostal sa do sporu s pápežom, kliatba</a:t>
            </a:r>
          </a:p>
          <a:p>
            <a:r>
              <a:rPr lang="sk-SK" dirty="0" smtClean="0"/>
              <a:t>Predaj odpustkov v Prahe v roku 1412</a:t>
            </a:r>
          </a:p>
          <a:p>
            <a:r>
              <a:rPr lang="sk-SK" dirty="0" smtClean="0"/>
              <a:t>Poprava troch mládencov </a:t>
            </a:r>
          </a:p>
          <a:p>
            <a:r>
              <a:rPr lang="sk-SK" dirty="0" smtClean="0"/>
              <a:t>Interdikt nad Prahou </a:t>
            </a:r>
          </a:p>
        </p:txBody>
      </p:sp>
    </p:spTree>
    <p:extLst>
      <p:ext uri="{BB962C8B-B14F-4D97-AF65-F5344CB8AC3E}">
        <p14:creationId xmlns:p14="http://schemas.microsoft.com/office/powerpoint/2010/main" val="356306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HUS VO VYHNANSTVE</a:t>
            </a:r>
            <a:endParaRPr lang="sk-SK" sz="4000" dirty="0"/>
          </a:p>
        </p:txBody>
      </p:sp>
      <p:pic>
        <p:nvPicPr>
          <p:cNvPr id="4" name="Zástupný objekt pre obsah 3"/>
          <p:cNvPicPr>
            <a:picLocks noGrp="1" noChangeAspect="1"/>
          </p:cNvPicPr>
          <p:nvPr>
            <p:ph idx="1"/>
          </p:nvPr>
        </p:nvPicPr>
        <p:blipFill>
          <a:blip r:embed="rId2"/>
          <a:stretch>
            <a:fillRect/>
          </a:stretch>
        </p:blipFill>
        <p:spPr>
          <a:xfrm>
            <a:off x="680321" y="267243"/>
            <a:ext cx="3247405" cy="2432419"/>
          </a:xfrm>
          <a:prstGeom prst="rect">
            <a:avLst/>
          </a:prstGeom>
        </p:spPr>
      </p:pic>
      <p:pic>
        <p:nvPicPr>
          <p:cNvPr id="5" name="Obrázok 4"/>
          <p:cNvPicPr>
            <a:picLocks noChangeAspect="1"/>
          </p:cNvPicPr>
          <p:nvPr/>
        </p:nvPicPr>
        <p:blipFill>
          <a:blip r:embed="rId3"/>
          <a:stretch>
            <a:fillRect/>
          </a:stretch>
        </p:blipFill>
        <p:spPr>
          <a:xfrm>
            <a:off x="8652270" y="4392626"/>
            <a:ext cx="3156574" cy="1918057"/>
          </a:xfrm>
          <a:prstGeom prst="rect">
            <a:avLst/>
          </a:prstGeom>
        </p:spPr>
      </p:pic>
      <p:pic>
        <p:nvPicPr>
          <p:cNvPr id="6" name="Obrázok 5"/>
          <p:cNvPicPr>
            <a:picLocks noChangeAspect="1"/>
          </p:cNvPicPr>
          <p:nvPr/>
        </p:nvPicPr>
        <p:blipFill rotWithShape="1">
          <a:blip r:embed="rId4"/>
          <a:srcRect b="11421"/>
          <a:stretch/>
        </p:blipFill>
        <p:spPr>
          <a:xfrm>
            <a:off x="8648960" y="2095031"/>
            <a:ext cx="3137656" cy="2036730"/>
          </a:xfrm>
          <a:prstGeom prst="rect">
            <a:avLst/>
          </a:prstGeom>
        </p:spPr>
      </p:pic>
      <p:sp>
        <p:nvSpPr>
          <p:cNvPr id="7" name="BlokTextu 6"/>
          <p:cNvSpPr txBox="1"/>
          <p:nvPr/>
        </p:nvSpPr>
        <p:spPr>
          <a:xfrm>
            <a:off x="680321" y="2890827"/>
            <a:ext cx="7832743" cy="4739759"/>
          </a:xfrm>
          <a:prstGeom prst="rect">
            <a:avLst/>
          </a:prstGeom>
          <a:noFill/>
        </p:spPr>
        <p:txBody>
          <a:bodyPr wrap="square" rtlCol="0">
            <a:spAutoFit/>
          </a:bodyPr>
          <a:lstStyle/>
          <a:p>
            <a:pPr marL="342900" indent="-342900">
              <a:buFont typeface="Arial" panose="020B0604020202020204" pitchFamily="34" charset="0"/>
              <a:buChar char="•"/>
            </a:pPr>
            <a:r>
              <a:rPr lang="sk-SK" sz="2400" dirty="0" smtClean="0"/>
              <a:t>V rokoch 1412 – 1414 Kozí Hrádok pri Tábor </a:t>
            </a:r>
          </a:p>
          <a:p>
            <a:r>
              <a:rPr lang="sk-SK" sz="2400" dirty="0"/>
              <a:t> </a:t>
            </a:r>
            <a:r>
              <a:rPr lang="sk-SK" sz="2400" dirty="0" smtClean="0"/>
              <a:t>   a hrad </a:t>
            </a:r>
            <a:r>
              <a:rPr lang="sk-SK" sz="2400" dirty="0" err="1" smtClean="0"/>
              <a:t>Krakovec</a:t>
            </a:r>
            <a:endParaRPr lang="sk-SK" sz="2400" dirty="0" smtClean="0"/>
          </a:p>
          <a:p>
            <a:pPr marL="342900" indent="-342900">
              <a:buFont typeface="Arial" panose="020B0604020202020204" pitchFamily="34" charset="0"/>
              <a:buChar char="•"/>
            </a:pPr>
            <a:r>
              <a:rPr lang="sk-SK" sz="2400" dirty="0" smtClean="0"/>
              <a:t>Napísal svoje najdôležitejšie spisy Postila, Výklad viery, Desatora a Otčenáša, Knihy o svätokupectve, Spis o cirkvi </a:t>
            </a:r>
          </a:p>
          <a:p>
            <a:pPr marL="342900" indent="-342900">
              <a:buFont typeface="Arial" panose="020B0604020202020204" pitchFamily="34" charset="0"/>
              <a:buChar char="•"/>
            </a:pPr>
            <a:r>
              <a:rPr lang="sk-SK" sz="2400" dirty="0" smtClean="0"/>
              <a:t>Šlo mu o pravý výklad Písma svätého</a:t>
            </a:r>
          </a:p>
          <a:p>
            <a:pPr marL="342900" indent="-342900">
              <a:buFont typeface="Arial" panose="020B0604020202020204" pitchFamily="34" charset="0"/>
              <a:buChar char="•"/>
            </a:pPr>
            <a:r>
              <a:rPr lang="sk-SK" sz="2400" dirty="0" smtClean="0"/>
              <a:t>Karhal neporiadky v cirkvi </a:t>
            </a:r>
          </a:p>
          <a:p>
            <a:pPr marL="342900" indent="-342900">
              <a:buFont typeface="Arial" panose="020B0604020202020204" pitchFamily="34" charset="0"/>
              <a:buChar char="•"/>
            </a:pPr>
            <a:r>
              <a:rPr lang="sk-SK" sz="2400" dirty="0" smtClean="0"/>
              <a:t>Kázal pod holým nebom</a:t>
            </a:r>
          </a:p>
          <a:p>
            <a:pPr marL="342900" indent="-342900">
              <a:buFont typeface="Arial" panose="020B0604020202020204" pitchFamily="34" charset="0"/>
              <a:buChar char="•"/>
            </a:pPr>
            <a:r>
              <a:rPr lang="sk-SK" sz="2400" dirty="0" smtClean="0"/>
              <a:t>Počúvali ho ľudia z celého okolia i celého kraja </a:t>
            </a:r>
          </a:p>
          <a:p>
            <a:pPr marL="342900" indent="-342900">
              <a:buFont typeface="Arial" panose="020B0604020202020204" pitchFamily="34" charset="0"/>
              <a:buChar char="•"/>
            </a:pPr>
            <a:r>
              <a:rPr lang="sk-SK" sz="2400" dirty="0" smtClean="0"/>
              <a:t>Rozšírili sa jeho myšlienky </a:t>
            </a:r>
          </a:p>
          <a:p>
            <a:pPr marL="342900" indent="-342900">
              <a:buFont typeface="Arial" panose="020B0604020202020204" pitchFamily="34" charset="0"/>
              <a:buChar char="•"/>
            </a:pPr>
            <a:endParaRPr lang="sk-SK" sz="2400" dirty="0" smtClean="0"/>
          </a:p>
          <a:p>
            <a:r>
              <a:rPr lang="sk-SK" sz="2000" dirty="0" smtClean="0"/>
              <a:t>                                </a:t>
            </a:r>
          </a:p>
          <a:p>
            <a:r>
              <a:rPr lang="sk-SK" dirty="0"/>
              <a:t> </a:t>
            </a:r>
            <a:r>
              <a:rPr lang="sk-SK" dirty="0" smtClean="0"/>
              <a:t>      </a:t>
            </a:r>
            <a:endParaRPr lang="sk-SK" dirty="0"/>
          </a:p>
        </p:txBody>
      </p:sp>
    </p:spTree>
    <p:extLst>
      <p:ext uri="{BB962C8B-B14F-4D97-AF65-F5344CB8AC3E}">
        <p14:creationId xmlns:p14="http://schemas.microsoft.com/office/powerpoint/2010/main" val="18141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HUS V KOSTNICI </a:t>
            </a:r>
            <a:endParaRPr lang="sk-SK" sz="4000" dirty="0"/>
          </a:p>
        </p:txBody>
      </p:sp>
      <p:pic>
        <p:nvPicPr>
          <p:cNvPr id="4" name="Zástupný objekt pre obsah 3"/>
          <p:cNvPicPr>
            <a:picLocks noGrp="1" noChangeAspect="1"/>
          </p:cNvPicPr>
          <p:nvPr>
            <p:ph idx="1"/>
          </p:nvPr>
        </p:nvPicPr>
        <p:blipFill>
          <a:blip r:embed="rId2"/>
          <a:stretch>
            <a:fillRect/>
          </a:stretch>
        </p:blipFill>
        <p:spPr>
          <a:xfrm>
            <a:off x="680321" y="437525"/>
            <a:ext cx="2048434" cy="2237426"/>
          </a:xfrm>
          <a:prstGeom prst="rect">
            <a:avLst/>
          </a:prstGeom>
        </p:spPr>
      </p:pic>
      <p:pic>
        <p:nvPicPr>
          <p:cNvPr id="5" name="Obrázok 4"/>
          <p:cNvPicPr>
            <a:picLocks noChangeAspect="1"/>
          </p:cNvPicPr>
          <p:nvPr/>
        </p:nvPicPr>
        <p:blipFill>
          <a:blip r:embed="rId3"/>
          <a:stretch>
            <a:fillRect/>
          </a:stretch>
        </p:blipFill>
        <p:spPr>
          <a:xfrm>
            <a:off x="9085077" y="2294961"/>
            <a:ext cx="2619375" cy="1743075"/>
          </a:xfrm>
          <a:prstGeom prst="rect">
            <a:avLst/>
          </a:prstGeom>
        </p:spPr>
      </p:pic>
      <p:pic>
        <p:nvPicPr>
          <p:cNvPr id="6" name="Obrázok 5"/>
          <p:cNvPicPr>
            <a:picLocks noChangeAspect="1"/>
          </p:cNvPicPr>
          <p:nvPr/>
        </p:nvPicPr>
        <p:blipFill>
          <a:blip r:embed="rId4"/>
          <a:stretch>
            <a:fillRect/>
          </a:stretch>
        </p:blipFill>
        <p:spPr>
          <a:xfrm>
            <a:off x="9161278" y="4507611"/>
            <a:ext cx="2543174" cy="1904926"/>
          </a:xfrm>
          <a:prstGeom prst="rect">
            <a:avLst/>
          </a:prstGeom>
        </p:spPr>
      </p:pic>
      <p:sp>
        <p:nvSpPr>
          <p:cNvPr id="7" name="BlokTextu 6"/>
          <p:cNvSpPr txBox="1"/>
          <p:nvPr/>
        </p:nvSpPr>
        <p:spPr>
          <a:xfrm>
            <a:off x="680321" y="2907792"/>
            <a:ext cx="8244223" cy="3785652"/>
          </a:xfrm>
          <a:prstGeom prst="rect">
            <a:avLst/>
          </a:prstGeom>
          <a:noFill/>
        </p:spPr>
        <p:txBody>
          <a:bodyPr wrap="square" rtlCol="0">
            <a:spAutoFit/>
          </a:bodyPr>
          <a:lstStyle/>
          <a:p>
            <a:pPr marL="342900" indent="-342900">
              <a:buFont typeface="Arial" panose="020B0604020202020204" pitchFamily="34" charset="0"/>
              <a:buChar char="•"/>
            </a:pPr>
            <a:r>
              <a:rPr lang="sk-SK" sz="2400" dirty="0" smtClean="0"/>
              <a:t>1414 cirkevný snem v Kostnici  pri </a:t>
            </a:r>
            <a:r>
              <a:rPr lang="sk-SK" sz="2400" dirty="0" err="1" smtClean="0"/>
              <a:t>Bodamskom</a:t>
            </a:r>
            <a:r>
              <a:rPr lang="sk-SK" sz="2400" dirty="0" smtClean="0"/>
              <a:t> jazere</a:t>
            </a:r>
          </a:p>
          <a:p>
            <a:pPr marL="342900" indent="-342900">
              <a:buFont typeface="Arial" panose="020B0604020202020204" pitchFamily="34" charset="0"/>
              <a:buChar char="•"/>
            </a:pPr>
            <a:r>
              <a:rPr lang="sk-SK" sz="2400" dirty="0" smtClean="0"/>
              <a:t>Mal odstrániť troch pápežov zvoliť jedného, nastoliť poriadok</a:t>
            </a:r>
          </a:p>
          <a:p>
            <a:pPr marL="342900" indent="-342900">
              <a:buFont typeface="Arial" panose="020B0604020202020204" pitchFamily="34" charset="0"/>
              <a:buChar char="•"/>
            </a:pPr>
            <a:r>
              <a:rPr lang="sk-SK" sz="2400" dirty="0" smtClean="0"/>
              <a:t>Hus predvolaný, aby odvolal svoje učenie </a:t>
            </a:r>
          </a:p>
          <a:p>
            <a:pPr marL="342900" indent="-342900">
              <a:buFont typeface="Arial" panose="020B0604020202020204" pitchFamily="34" charset="0"/>
              <a:buChar char="•"/>
            </a:pPr>
            <a:r>
              <a:rPr lang="sk-SK" sz="2400" dirty="0" smtClean="0"/>
              <a:t>Po príchode do Kostnice bol uväznený a ochorel </a:t>
            </a:r>
          </a:p>
          <a:p>
            <a:pPr marL="342900" indent="-342900">
              <a:buFont typeface="Arial" panose="020B0604020202020204" pitchFamily="34" charset="0"/>
              <a:buChar char="•"/>
            </a:pPr>
            <a:r>
              <a:rPr lang="sk-SK" sz="2400" dirty="0" smtClean="0"/>
              <a:t>Vedel, že ho čaká smrť, napísal listy priateľom </a:t>
            </a:r>
          </a:p>
          <a:p>
            <a:r>
              <a:rPr lang="sk-SK" sz="2400" dirty="0" smtClean="0"/>
              <a:t>    a horlivo sa modlil, aby bol verný až do smrti </a:t>
            </a:r>
          </a:p>
          <a:p>
            <a:pPr marL="342900" indent="-342900">
              <a:buFont typeface="Arial" panose="020B0604020202020204" pitchFamily="34" charset="0"/>
              <a:buChar char="•"/>
            </a:pPr>
            <a:r>
              <a:rPr lang="sk-SK" sz="2400" dirty="0" smtClean="0"/>
              <a:t>5. júla 1415 ho vypočuli a odsúdili na sneme ako kacíra</a:t>
            </a:r>
          </a:p>
          <a:p>
            <a:pPr marL="342900" indent="-342900">
              <a:buFont typeface="Arial" panose="020B0604020202020204" pitchFamily="34" charset="0"/>
              <a:buChar char="•"/>
            </a:pPr>
            <a:r>
              <a:rPr lang="sk-SK" sz="2400" dirty="0" smtClean="0"/>
              <a:t>6. júla 1415 bol upálený za bránami mesta </a:t>
            </a:r>
          </a:p>
          <a:p>
            <a:pPr marL="342900" indent="-342900">
              <a:buFont typeface="Arial" panose="020B0604020202020204" pitchFamily="34" charset="0"/>
              <a:buChar char="•"/>
            </a:pPr>
            <a:r>
              <a:rPr lang="sk-SK" sz="2400" dirty="0" smtClean="0"/>
              <a:t>Vyzvali ho aby odvolal, odmietol a spievajúc umrel </a:t>
            </a:r>
            <a:endParaRPr lang="sk-SK" sz="2400" dirty="0"/>
          </a:p>
        </p:txBody>
      </p:sp>
    </p:spTree>
    <p:extLst>
      <p:ext uri="{BB962C8B-B14F-4D97-AF65-F5344CB8AC3E}">
        <p14:creationId xmlns:p14="http://schemas.microsoft.com/office/powerpoint/2010/main" val="147570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VÝROKY  JÁNA  HUSA</a:t>
            </a:r>
            <a:endParaRPr lang="sk-SK" dirty="0"/>
          </a:p>
        </p:txBody>
      </p:sp>
      <p:sp>
        <p:nvSpPr>
          <p:cNvPr id="3" name="Zástupný objekt pre obsah 2"/>
          <p:cNvSpPr>
            <a:spLocks noGrp="1"/>
          </p:cNvSpPr>
          <p:nvPr>
            <p:ph idx="1"/>
          </p:nvPr>
        </p:nvSpPr>
        <p:spPr/>
        <p:txBody>
          <a:bodyPr/>
          <a:lstStyle/>
          <a:p>
            <a:pPr>
              <a:buFont typeface="Wingdings" panose="05000000000000000000" pitchFamily="2" charset="2"/>
              <a:buChar char="§"/>
            </a:pPr>
            <a:r>
              <a:rPr lang="sk-SK" dirty="0" smtClean="0"/>
              <a:t>                       „Lepšie je dobre zomrieť, než zle žiť. Pre trest                             </a:t>
            </a:r>
          </a:p>
          <a:p>
            <a:pPr marL="0" indent="0">
              <a:buNone/>
            </a:pPr>
            <a:r>
              <a:rPr lang="sk-SK" dirty="0" smtClean="0"/>
              <a:t>                           smrti sa nemá hrešiť... Kto sa bojí, stráca radosť života. Nad všetkým </a:t>
            </a:r>
            <a:r>
              <a:rPr lang="sk-SK" dirty="0" err="1" smtClean="0"/>
              <a:t>zvíťatí</a:t>
            </a:r>
            <a:r>
              <a:rPr lang="sk-SK" dirty="0" smtClean="0"/>
              <a:t> pravda. Víťazí ten, kto je usmrcovaný.“</a:t>
            </a:r>
          </a:p>
          <a:p>
            <a:r>
              <a:rPr lang="sk-SK" dirty="0" smtClean="0"/>
              <a:t>„Verný kresťan, hľadaj pravdu, počuj pravdu, uč sa pravde, miluj pravdu, hovor pravdu, drž sa pravdy, bráň pravdu až do smrti, lebo pravda ťa vyslobodí od hriechu, od diabla, od smrti duše a konečne od smrti večnej.“</a:t>
            </a:r>
          </a:p>
          <a:p>
            <a:r>
              <a:rPr lang="sk-SK" dirty="0" smtClean="0"/>
              <a:t>„Proti blúdiacemu pápežovi vzoprieť sa znamená nasledovať Krista.“</a:t>
            </a:r>
            <a:endParaRPr lang="sk-SK" dirty="0"/>
          </a:p>
        </p:txBody>
      </p:sp>
      <p:pic>
        <p:nvPicPr>
          <p:cNvPr id="4" name="Obrázok 3"/>
          <p:cNvPicPr>
            <a:picLocks noChangeAspect="1"/>
          </p:cNvPicPr>
          <p:nvPr/>
        </p:nvPicPr>
        <p:blipFill>
          <a:blip r:embed="rId2"/>
          <a:stretch>
            <a:fillRect/>
          </a:stretch>
        </p:blipFill>
        <p:spPr>
          <a:xfrm>
            <a:off x="680321" y="21708"/>
            <a:ext cx="2321666" cy="2975070"/>
          </a:xfrm>
          <a:prstGeom prst="rect">
            <a:avLst/>
          </a:prstGeom>
        </p:spPr>
      </p:pic>
    </p:spTree>
    <p:extLst>
      <p:ext uri="{BB962C8B-B14F-4D97-AF65-F5344CB8AC3E}">
        <p14:creationId xmlns:p14="http://schemas.microsoft.com/office/powerpoint/2010/main" val="349283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400" dirty="0" smtClean="0"/>
              <a:t>            HUSITSKÉ HNUTIE </a:t>
            </a:r>
            <a:endParaRPr lang="sk-SK" sz="4400" dirty="0"/>
          </a:p>
        </p:txBody>
      </p:sp>
      <p:pic>
        <p:nvPicPr>
          <p:cNvPr id="5" name="Zástupný objekt pre obsah 4"/>
          <p:cNvPicPr>
            <a:picLocks noGrp="1" noChangeAspect="1"/>
          </p:cNvPicPr>
          <p:nvPr>
            <p:ph idx="1"/>
          </p:nvPr>
        </p:nvPicPr>
        <p:blipFill>
          <a:blip r:embed="rId2"/>
          <a:stretch>
            <a:fillRect/>
          </a:stretch>
        </p:blipFill>
        <p:spPr>
          <a:xfrm>
            <a:off x="7691501" y="455867"/>
            <a:ext cx="2524125" cy="1809750"/>
          </a:xfrm>
          <a:prstGeom prst="rect">
            <a:avLst/>
          </a:prstGeom>
        </p:spPr>
      </p:pic>
      <p:sp>
        <p:nvSpPr>
          <p:cNvPr id="6" name="BlokTextu 5"/>
          <p:cNvSpPr txBox="1"/>
          <p:nvPr/>
        </p:nvSpPr>
        <p:spPr>
          <a:xfrm>
            <a:off x="515303" y="2350008"/>
            <a:ext cx="11317033" cy="3785652"/>
          </a:xfrm>
          <a:prstGeom prst="rect">
            <a:avLst/>
          </a:prstGeom>
          <a:noFill/>
        </p:spPr>
        <p:txBody>
          <a:bodyPr wrap="square" rtlCol="0">
            <a:spAutoFit/>
          </a:bodyPr>
          <a:lstStyle/>
          <a:p>
            <a:pPr marL="342900" indent="-342900">
              <a:buFont typeface="Arial" panose="020B0604020202020204" pitchFamily="34" charset="0"/>
              <a:buChar char="•"/>
            </a:pPr>
            <a:r>
              <a:rPr lang="sk-SK" sz="2400" dirty="0" smtClean="0"/>
              <a:t>Po smrti Jána </a:t>
            </a:r>
            <a:r>
              <a:rPr lang="sk-SK" sz="2400" dirty="0" err="1" smtClean="0"/>
              <a:t>Husa</a:t>
            </a:r>
            <a:r>
              <a:rPr lang="sk-SK" sz="2400" dirty="0" smtClean="0"/>
              <a:t> začalo v Čechách Husitské hnutie </a:t>
            </a:r>
          </a:p>
          <a:p>
            <a:pPr marL="342900" indent="-342900">
              <a:buFont typeface="Arial" panose="020B0604020202020204" pitchFamily="34" charset="0"/>
              <a:buChar char="•"/>
            </a:pPr>
            <a:r>
              <a:rPr lang="sk-SK" sz="2400" dirty="0" smtClean="0"/>
              <a:t>Rozšírilo sa po celej zemi </a:t>
            </a:r>
          </a:p>
          <a:p>
            <a:pPr marL="342900" indent="-342900">
              <a:buFont typeface="Arial" panose="020B0604020202020204" pitchFamily="34" charset="0"/>
              <a:buChar char="•"/>
            </a:pPr>
            <a:r>
              <a:rPr lang="sk-SK" sz="2400" dirty="0" err="1" smtClean="0"/>
              <a:t>Kostnický</a:t>
            </a:r>
            <a:r>
              <a:rPr lang="sk-SK" sz="2400" dirty="0" smtClean="0"/>
              <a:t> snem začal pripravovať krížovú výpravu, aby ho pokoril </a:t>
            </a:r>
          </a:p>
          <a:p>
            <a:pPr marL="342900" indent="-342900">
              <a:buFont typeface="Arial" panose="020B0604020202020204" pitchFamily="34" charset="0"/>
              <a:buChar char="•"/>
            </a:pPr>
            <a:r>
              <a:rPr lang="sk-SK" sz="2400" dirty="0" smtClean="0"/>
              <a:t>1419 zomrel kráľ Václav IV. a nový kráľ Žigmund sa opieral o koncil </a:t>
            </a:r>
          </a:p>
          <a:p>
            <a:pPr marL="342900" indent="-342900">
              <a:buFont typeface="Arial" panose="020B0604020202020204" pitchFamily="34" charset="0"/>
              <a:buChar char="•"/>
            </a:pPr>
            <a:r>
              <a:rPr lang="sk-SK" sz="2400" dirty="0" smtClean="0"/>
              <a:t>Husiti zaviedli prijímanie pod </a:t>
            </a:r>
            <a:r>
              <a:rPr lang="sk-SK" sz="2400" dirty="0" err="1" smtClean="0"/>
              <a:t>obojím</a:t>
            </a:r>
            <a:r>
              <a:rPr lang="sk-SK" sz="2400" dirty="0" smtClean="0"/>
              <a:t> </a:t>
            </a:r>
          </a:p>
          <a:p>
            <a:pPr marL="342900" indent="-342900">
              <a:buFont typeface="Arial" panose="020B0604020202020204" pitchFamily="34" charset="0"/>
              <a:buChar char="•"/>
            </a:pPr>
            <a:r>
              <a:rPr lang="sk-SK" sz="2400" dirty="0" smtClean="0"/>
              <a:t>4 pražské artikuly </a:t>
            </a:r>
          </a:p>
          <a:p>
            <a:pPr marL="342900" indent="-342900">
              <a:buFont typeface="Arial" panose="020B0604020202020204" pitchFamily="34" charset="0"/>
              <a:buChar char="•"/>
            </a:pPr>
            <a:r>
              <a:rPr lang="sk-SK" sz="2400" dirty="0" smtClean="0"/>
              <a:t>Žigmund velil križiackym výpravám – husitské vojny trvali 14 rokov </a:t>
            </a:r>
          </a:p>
          <a:p>
            <a:pPr marL="342900" indent="-342900">
              <a:buFont typeface="Arial" panose="020B0604020202020204" pitchFamily="34" charset="0"/>
              <a:buChar char="•"/>
            </a:pPr>
            <a:r>
              <a:rPr lang="sk-SK" sz="2400" dirty="0" smtClean="0"/>
              <a:t>Vojvodcom husitov bol Ján </a:t>
            </a:r>
            <a:r>
              <a:rPr lang="sk-SK" sz="2400" dirty="0" err="1" smtClean="0"/>
              <a:t>Žižka</a:t>
            </a:r>
            <a:r>
              <a:rPr lang="sk-SK" sz="2400" dirty="0" smtClean="0"/>
              <a:t> z </a:t>
            </a:r>
            <a:r>
              <a:rPr lang="sk-SK" sz="2400" dirty="0" err="1" smtClean="0"/>
              <a:t>Trocnova</a:t>
            </a:r>
            <a:r>
              <a:rPr lang="sk-SK" sz="2400" dirty="0" smtClean="0"/>
              <a:t> , Prokop Holý</a:t>
            </a:r>
            <a:endParaRPr lang="sk-SK" sz="2400" dirty="0"/>
          </a:p>
          <a:p>
            <a:pPr marL="342900" indent="-342900">
              <a:buFont typeface="Arial" panose="020B0604020202020204" pitchFamily="34" charset="0"/>
              <a:buChar char="•"/>
            </a:pPr>
            <a:r>
              <a:rPr lang="sk-SK" sz="2400" dirty="0" smtClean="0"/>
              <a:t>Rozdelili sa na dva tábory </a:t>
            </a:r>
            <a:r>
              <a:rPr lang="sk-SK" sz="2400" dirty="0" err="1" smtClean="0"/>
              <a:t>Tábory</a:t>
            </a:r>
            <a:r>
              <a:rPr lang="sk-SK" sz="2400" dirty="0" smtClean="0"/>
              <a:t> a </a:t>
            </a:r>
            <a:r>
              <a:rPr lang="sk-SK" sz="2400" dirty="0" err="1" smtClean="0"/>
              <a:t>Pražáci</a:t>
            </a:r>
            <a:r>
              <a:rPr lang="sk-SK" sz="2400" dirty="0" smtClean="0"/>
              <a:t>, bitka pri Lipanoch</a:t>
            </a:r>
          </a:p>
          <a:p>
            <a:pPr marL="342900" indent="-342900">
              <a:buFont typeface="Arial" panose="020B0604020202020204" pitchFamily="34" charset="0"/>
              <a:buChar char="•"/>
            </a:pPr>
            <a:r>
              <a:rPr lang="sk-SK" sz="2400" dirty="0" smtClean="0"/>
              <a:t>Hymna </a:t>
            </a:r>
            <a:r>
              <a:rPr lang="sk-SK" sz="2400" dirty="0" err="1" smtClean="0"/>
              <a:t>Kdož</a:t>
            </a:r>
            <a:r>
              <a:rPr lang="sk-SK" sz="2400" dirty="0" smtClean="0"/>
              <a:t> </a:t>
            </a:r>
            <a:r>
              <a:rPr lang="sk-SK" sz="2400" dirty="0" err="1" smtClean="0"/>
              <a:t>jste</a:t>
            </a:r>
            <a:r>
              <a:rPr lang="sk-SK" sz="2400" dirty="0" smtClean="0"/>
              <a:t> Boží bojovníci </a:t>
            </a:r>
            <a:endParaRPr lang="sk-SK" sz="2400" dirty="0"/>
          </a:p>
        </p:txBody>
      </p:sp>
      <p:pic>
        <p:nvPicPr>
          <p:cNvPr id="7" name="Obrázok 6"/>
          <p:cNvPicPr>
            <a:picLocks noChangeAspect="1"/>
          </p:cNvPicPr>
          <p:nvPr/>
        </p:nvPicPr>
        <p:blipFill>
          <a:blip r:embed="rId3"/>
          <a:stretch>
            <a:fillRect/>
          </a:stretch>
        </p:blipFill>
        <p:spPr>
          <a:xfrm>
            <a:off x="10162647" y="3638740"/>
            <a:ext cx="1917002" cy="2404563"/>
          </a:xfrm>
          <a:prstGeom prst="rect">
            <a:avLst/>
          </a:prstGeom>
        </p:spPr>
      </p:pic>
      <p:pic>
        <p:nvPicPr>
          <p:cNvPr id="8" name="Obrázok 7"/>
          <p:cNvPicPr>
            <a:picLocks noChangeAspect="1"/>
          </p:cNvPicPr>
          <p:nvPr/>
        </p:nvPicPr>
        <p:blipFill rotWithShape="1">
          <a:blip r:embed="rId4"/>
          <a:srcRect l="268102" t="89405" r="-256568" b="-89405"/>
          <a:stretch/>
        </p:blipFill>
        <p:spPr>
          <a:xfrm>
            <a:off x="5228294" y="2181225"/>
            <a:ext cx="1626299" cy="2495550"/>
          </a:xfrm>
          <a:prstGeom prst="rect">
            <a:avLst/>
          </a:prstGeom>
        </p:spPr>
      </p:pic>
      <p:pic>
        <p:nvPicPr>
          <p:cNvPr id="9" name="Obrázok 8"/>
          <p:cNvPicPr>
            <a:picLocks noChangeAspect="1"/>
          </p:cNvPicPr>
          <p:nvPr/>
        </p:nvPicPr>
        <p:blipFill rotWithShape="1">
          <a:blip r:embed="rId4"/>
          <a:srcRect t="6587" r="12528"/>
          <a:stretch/>
        </p:blipFill>
        <p:spPr>
          <a:xfrm>
            <a:off x="515303" y="128117"/>
            <a:ext cx="1608011" cy="2331160"/>
          </a:xfrm>
          <a:prstGeom prst="rect">
            <a:avLst/>
          </a:prstGeom>
        </p:spPr>
      </p:pic>
    </p:spTree>
    <p:extLst>
      <p:ext uri="{BB962C8B-B14F-4D97-AF65-F5344CB8AC3E}">
        <p14:creationId xmlns:p14="http://schemas.microsoft.com/office/powerpoint/2010/main" val="150370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VÝZNAM PREDREFORMÁCIE</a:t>
            </a:r>
            <a:endParaRPr lang="sk-SK" sz="4000" dirty="0"/>
          </a:p>
        </p:txBody>
      </p:sp>
      <p:sp>
        <p:nvSpPr>
          <p:cNvPr id="3" name="Zástupný objekt pre obsah 2"/>
          <p:cNvSpPr>
            <a:spLocks noGrp="1"/>
          </p:cNvSpPr>
          <p:nvPr>
            <p:ph idx="1"/>
          </p:nvPr>
        </p:nvSpPr>
        <p:spPr/>
        <p:txBody>
          <a:bodyPr/>
          <a:lstStyle/>
          <a:p>
            <a:r>
              <a:rPr lang="sk-SK" dirty="0" smtClean="0"/>
              <a:t>Pripravila podmienky pre reformáciu </a:t>
            </a:r>
          </a:p>
          <a:p>
            <a:r>
              <a:rPr lang="sk-SK" dirty="0" smtClean="0"/>
              <a:t>Poukázala na význam Božieho slova </a:t>
            </a:r>
          </a:p>
          <a:p>
            <a:pPr marL="0" indent="0">
              <a:buNone/>
            </a:pPr>
            <a:r>
              <a:rPr lang="sk-SK" dirty="0" smtClean="0"/>
              <a:t>  a dôležitosť jeho porozumeniu veriacimi </a:t>
            </a:r>
          </a:p>
          <a:p>
            <a:pPr marL="0" indent="0">
              <a:buNone/>
            </a:pPr>
            <a:r>
              <a:rPr lang="sk-SK" dirty="0"/>
              <a:t> </a:t>
            </a:r>
            <a:r>
              <a:rPr lang="sk-SK" dirty="0" smtClean="0"/>
              <a:t> aj riadenie sa ním všetkými </a:t>
            </a:r>
          </a:p>
          <a:p>
            <a:r>
              <a:rPr lang="sk-SK" dirty="0" smtClean="0"/>
              <a:t>Priniesla preklady Božieho slova do jazykov národov </a:t>
            </a:r>
          </a:p>
          <a:p>
            <a:endParaRPr lang="sk-SK" dirty="0"/>
          </a:p>
        </p:txBody>
      </p:sp>
    </p:spTree>
    <p:extLst>
      <p:ext uri="{BB962C8B-B14F-4D97-AF65-F5344CB8AC3E}">
        <p14:creationId xmlns:p14="http://schemas.microsoft.com/office/powerpoint/2010/main" val="3828683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STREDOVEKÁ ZBOŽNOSŤ</a:t>
            </a:r>
            <a:endParaRPr lang="sk-SK" sz="4000" dirty="0"/>
          </a:p>
        </p:txBody>
      </p:sp>
      <p:sp>
        <p:nvSpPr>
          <p:cNvPr id="3" name="Zástupný objekt pre obsah 2"/>
          <p:cNvSpPr>
            <a:spLocks noGrp="1"/>
          </p:cNvSpPr>
          <p:nvPr>
            <p:ph idx="1"/>
          </p:nvPr>
        </p:nvSpPr>
        <p:spPr/>
        <p:txBody>
          <a:bodyPr>
            <a:normAutofit fontScale="92500" lnSpcReduction="10000"/>
          </a:bodyPr>
          <a:lstStyle/>
          <a:p>
            <a:r>
              <a:rPr lang="sk-SK" dirty="0" smtClean="0"/>
              <a:t>7 sviatostí ,  raz v roku povinne eucharistia, spoveď </a:t>
            </a:r>
          </a:p>
          <a:p>
            <a:r>
              <a:rPr lang="sk-SK" dirty="0" smtClean="0"/>
              <a:t>Tresty za hriechy – predpísané formy pokánia</a:t>
            </a:r>
          </a:p>
          <a:p>
            <a:r>
              <a:rPr lang="sk-SK" dirty="0" smtClean="0"/>
              <a:t>Očistec – zádušné omše, púte, odpustky </a:t>
            </a:r>
          </a:p>
          <a:p>
            <a:r>
              <a:rPr lang="sk-SK" dirty="0" smtClean="0"/>
              <a:t>Svätci – každý cech mal svojho svätca, zasvätené kostoly</a:t>
            </a:r>
          </a:p>
          <a:p>
            <a:r>
              <a:rPr lang="sk-SK" dirty="0" smtClean="0"/>
              <a:t>Relikvie – pozostatky svätých </a:t>
            </a:r>
          </a:p>
          <a:p>
            <a:r>
              <a:rPr lang="sk-SK" dirty="0" smtClean="0"/>
              <a:t>Mariánsky kult – Mária </a:t>
            </a:r>
            <a:r>
              <a:rPr lang="sk-SK" dirty="0" err="1" smtClean="0"/>
              <a:t>kráľovna</a:t>
            </a:r>
            <a:r>
              <a:rPr lang="sk-SK" dirty="0" smtClean="0"/>
              <a:t> nebies – od 12. st. Zdravas</a:t>
            </a:r>
          </a:p>
          <a:p>
            <a:r>
              <a:rPr lang="sk-SK" dirty="0" smtClean="0"/>
              <a:t>Ruženec – z islamu – modlitby (islam, budhizmus, hinduizmus)</a:t>
            </a:r>
          </a:p>
          <a:p>
            <a:r>
              <a:rPr lang="sk-SK" dirty="0" smtClean="0"/>
              <a:t>Viera v zázraky </a:t>
            </a:r>
          </a:p>
          <a:p>
            <a:r>
              <a:rPr lang="sk-SK" dirty="0" smtClean="0"/>
              <a:t>Čarodejnice – viera, že sú v spojení s diablom – upaľovanie </a:t>
            </a:r>
          </a:p>
          <a:p>
            <a:pPr marL="0" indent="0">
              <a:buNone/>
            </a:pPr>
            <a:endParaRPr lang="sk-SK" dirty="0"/>
          </a:p>
        </p:txBody>
      </p:sp>
    </p:spTree>
    <p:extLst>
      <p:ext uri="{BB962C8B-B14F-4D97-AF65-F5344CB8AC3E}">
        <p14:creationId xmlns:p14="http://schemas.microsoft.com/office/powerpoint/2010/main" val="878396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400" dirty="0" smtClean="0"/>
              <a:t>ÚPADOK V CIRKVI </a:t>
            </a:r>
            <a:endParaRPr lang="sk-SK" sz="4400" dirty="0"/>
          </a:p>
        </p:txBody>
      </p:sp>
      <p:sp>
        <p:nvSpPr>
          <p:cNvPr id="3" name="Zástupný objekt pre obsah 2"/>
          <p:cNvSpPr>
            <a:spLocks noGrp="1"/>
          </p:cNvSpPr>
          <p:nvPr>
            <p:ph idx="1"/>
          </p:nvPr>
        </p:nvSpPr>
        <p:spPr/>
        <p:txBody>
          <a:bodyPr>
            <a:normAutofit fontScale="92500"/>
          </a:bodyPr>
          <a:lstStyle/>
          <a:p>
            <a:r>
              <a:rPr lang="sk-SK" dirty="0" smtClean="0"/>
              <a:t>Cirkev nedodržiavala Božie slovo </a:t>
            </a:r>
          </a:p>
          <a:p>
            <a:r>
              <a:rPr lang="sk-SK" dirty="0" smtClean="0"/>
              <a:t>Predstavitelia cirkvi zľahčovali Božie prikázania a nariaďovali nové</a:t>
            </a:r>
          </a:p>
          <a:p>
            <a:r>
              <a:rPr lang="sk-SK" dirty="0" smtClean="0"/>
              <a:t>Miesto Božieho slova sa konali obrady, ktoré nariadila cirkevná vrchnosť</a:t>
            </a:r>
          </a:p>
          <a:p>
            <a:r>
              <a:rPr lang="sk-SK" dirty="0" smtClean="0"/>
              <a:t>Dôraz sa kládol na vonkajšie veci </a:t>
            </a:r>
          </a:p>
          <a:p>
            <a:r>
              <a:rPr lang="sk-SK" dirty="0" smtClean="0"/>
              <a:t>Pápeži sa pokladali za </a:t>
            </a:r>
            <a:r>
              <a:rPr lang="sk-SK" dirty="0" err="1" smtClean="0"/>
              <a:t>splnomocnecnov</a:t>
            </a:r>
            <a:r>
              <a:rPr lang="sk-SK" dirty="0" smtClean="0"/>
              <a:t> Ježiša Krista </a:t>
            </a:r>
          </a:p>
          <a:p>
            <a:r>
              <a:rPr lang="sk-SK" dirty="0" smtClean="0"/>
              <a:t>Strácala sa pokora a poslušnosť Pánu Bohu </a:t>
            </a:r>
          </a:p>
          <a:p>
            <a:r>
              <a:rPr lang="sk-SK" dirty="0" smtClean="0"/>
              <a:t>Predstavitelia cirkvi usilovali o svetskú moc </a:t>
            </a:r>
          </a:p>
          <a:p>
            <a:pPr marL="0" indent="0">
              <a:buNone/>
            </a:pPr>
            <a:r>
              <a:rPr lang="sk-SK" dirty="0"/>
              <a:t> </a:t>
            </a:r>
            <a:r>
              <a:rPr lang="sk-SK" dirty="0" smtClean="0"/>
              <a:t>  – </a:t>
            </a:r>
            <a:r>
              <a:rPr lang="sk-SK" dirty="0" err="1" smtClean="0"/>
              <a:t>simonia</a:t>
            </a:r>
            <a:r>
              <a:rPr lang="sk-SK" dirty="0" smtClean="0"/>
              <a:t> a úplatkárstvo</a:t>
            </a:r>
            <a:endParaRPr lang="sk-SK" dirty="0"/>
          </a:p>
        </p:txBody>
      </p:sp>
    </p:spTree>
    <p:extLst>
      <p:ext uri="{BB962C8B-B14F-4D97-AF65-F5344CB8AC3E}">
        <p14:creationId xmlns:p14="http://schemas.microsoft.com/office/powerpoint/2010/main" val="375176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sk-SK" sz="4000" dirty="0" smtClean="0"/>
              <a:t>ÚPADOK V CIRKVI</a:t>
            </a:r>
            <a:endParaRPr lang="sk-SK" sz="4000" dirty="0"/>
          </a:p>
        </p:txBody>
      </p:sp>
      <p:sp>
        <p:nvSpPr>
          <p:cNvPr id="3" name="Zástupný objekt pre obsah 2"/>
          <p:cNvSpPr>
            <a:spLocks noGrp="1"/>
          </p:cNvSpPr>
          <p:nvPr>
            <p:ph idx="1"/>
          </p:nvPr>
        </p:nvSpPr>
        <p:spPr/>
        <p:txBody>
          <a:bodyPr>
            <a:normAutofit lnSpcReduction="10000"/>
          </a:bodyPr>
          <a:lstStyle/>
          <a:p>
            <a:r>
              <a:rPr lang="sk-SK" dirty="0" smtClean="0"/>
              <a:t>Úpadok v kňazskom stave </a:t>
            </a:r>
          </a:p>
          <a:p>
            <a:r>
              <a:rPr lang="sk-SK" dirty="0" smtClean="0"/>
              <a:t>1378 zvolení dvaja pápeži – navzájom sa prekliali </a:t>
            </a:r>
          </a:p>
          <a:p>
            <a:r>
              <a:rPr lang="sk-SK" dirty="0" smtClean="0"/>
              <a:t>Úpadok </a:t>
            </a:r>
            <a:r>
              <a:rPr lang="sk-SK" dirty="0" err="1" smtClean="0"/>
              <a:t>mníšstva</a:t>
            </a:r>
            <a:r>
              <a:rPr lang="sk-SK" dirty="0" smtClean="0"/>
              <a:t> – bohaté kláštory, pohodlie, hriechy</a:t>
            </a:r>
          </a:p>
          <a:p>
            <a:r>
              <a:rPr lang="sk-SK" dirty="0" smtClean="0"/>
              <a:t>Zbožnosť ľudí ovplyvňovali odpustky  - hriechy aj tresty</a:t>
            </a:r>
          </a:p>
          <a:p>
            <a:r>
              <a:rPr lang="sk-SK" dirty="0" smtClean="0"/>
              <a:t>Ľudia upadali do povery</a:t>
            </a:r>
          </a:p>
          <a:p>
            <a:r>
              <a:rPr lang="sk-SK" dirty="0" smtClean="0"/>
              <a:t>Sviatosti pokladali za zázračné prostriedky </a:t>
            </a:r>
          </a:p>
          <a:p>
            <a:r>
              <a:rPr lang="sk-SK" dirty="0" smtClean="0"/>
              <a:t>Poznanie Božieho slova upadalo</a:t>
            </a:r>
          </a:p>
          <a:p>
            <a:r>
              <a:rPr lang="sk-SK" dirty="0" smtClean="0"/>
              <a:t>Kde ľudia opustia Božie slovo nastane úpadok </a:t>
            </a:r>
            <a:endParaRPr lang="sk-SK" dirty="0"/>
          </a:p>
        </p:txBody>
      </p:sp>
    </p:spTree>
    <p:extLst>
      <p:ext uri="{BB962C8B-B14F-4D97-AF65-F5344CB8AC3E}">
        <p14:creationId xmlns:p14="http://schemas.microsoft.com/office/powerpoint/2010/main" val="170613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PÍSMO SVÄTÉ  ZÁKLAD OBNOVY</a:t>
            </a:r>
            <a:endParaRPr lang="sk-SK" sz="4000" dirty="0"/>
          </a:p>
        </p:txBody>
      </p:sp>
      <p:pic>
        <p:nvPicPr>
          <p:cNvPr id="5" name="Obrázok 4"/>
          <p:cNvPicPr>
            <a:picLocks noChangeAspect="1"/>
          </p:cNvPicPr>
          <p:nvPr/>
        </p:nvPicPr>
        <p:blipFill>
          <a:blip r:embed="rId2"/>
          <a:stretch>
            <a:fillRect/>
          </a:stretch>
        </p:blipFill>
        <p:spPr>
          <a:xfrm>
            <a:off x="7987812" y="935912"/>
            <a:ext cx="3977736" cy="2493088"/>
          </a:xfrm>
          <a:prstGeom prst="rect">
            <a:avLst/>
          </a:prstGeom>
        </p:spPr>
      </p:pic>
      <p:sp>
        <p:nvSpPr>
          <p:cNvPr id="6" name="Zástupný objekt pre obsah 5"/>
          <p:cNvSpPr>
            <a:spLocks noGrp="1"/>
          </p:cNvSpPr>
          <p:nvPr>
            <p:ph idx="1"/>
          </p:nvPr>
        </p:nvSpPr>
        <p:spPr/>
        <p:txBody>
          <a:bodyPr/>
          <a:lstStyle/>
          <a:p>
            <a:r>
              <a:rPr lang="sk-SK" dirty="0" smtClean="0"/>
              <a:t>Ľudia, ktorí poznali Písmo sväté, </a:t>
            </a:r>
          </a:p>
          <a:p>
            <a:r>
              <a:rPr lang="sk-SK" dirty="0" smtClean="0"/>
              <a:t>usilovali o nápravu v cirkvi.</a:t>
            </a:r>
          </a:p>
          <a:p>
            <a:r>
              <a:rPr lang="sk-SK" dirty="0" smtClean="0"/>
              <a:t>Poznávali na základe Božieho slova </a:t>
            </a:r>
          </a:p>
          <a:p>
            <a:r>
              <a:rPr lang="sk-SK" dirty="0"/>
              <a:t>r</a:t>
            </a:r>
            <a:r>
              <a:rPr lang="sk-SK" dirty="0" smtClean="0"/>
              <a:t>ozdiel medzi Božou vôľou a skutočnosťou v cirkvi.</a:t>
            </a:r>
          </a:p>
          <a:p>
            <a:r>
              <a:rPr lang="sk-SK" dirty="0" smtClean="0"/>
              <a:t>Volali k náprave pomerov, k pokániu a zmene podľa Písma sv. </a:t>
            </a:r>
          </a:p>
          <a:p>
            <a:r>
              <a:rPr lang="sk-SK" dirty="0" smtClean="0"/>
              <a:t>Ukazovali na hriechy predstavených v cirkvi. </a:t>
            </a:r>
          </a:p>
          <a:p>
            <a:r>
              <a:rPr lang="sk-SK" dirty="0" smtClean="0"/>
              <a:t>Boli nimi prenasledovaní.  </a:t>
            </a:r>
          </a:p>
        </p:txBody>
      </p:sp>
    </p:spTree>
    <p:extLst>
      <p:ext uri="{BB962C8B-B14F-4D97-AF65-F5344CB8AC3E}">
        <p14:creationId xmlns:p14="http://schemas.microsoft.com/office/powerpoint/2010/main" val="1686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PETER VALD</a:t>
            </a:r>
            <a:endParaRPr lang="sk-SK" sz="4000" dirty="0"/>
          </a:p>
        </p:txBody>
      </p:sp>
      <p:sp>
        <p:nvSpPr>
          <p:cNvPr id="5" name="Zástupný objekt pre obsah 4"/>
          <p:cNvSpPr>
            <a:spLocks noGrp="1"/>
          </p:cNvSpPr>
          <p:nvPr>
            <p:ph idx="1"/>
          </p:nvPr>
        </p:nvSpPr>
        <p:spPr/>
        <p:txBody>
          <a:bodyPr>
            <a:normAutofit fontScale="92500" lnSpcReduction="20000"/>
          </a:bodyPr>
          <a:lstStyle/>
          <a:p>
            <a:r>
              <a:rPr lang="sk-SK" dirty="0" smtClean="0"/>
              <a:t>Zakladateľ hnutia </a:t>
            </a:r>
            <a:r>
              <a:rPr lang="sk-SK" dirty="0" err="1" smtClean="0"/>
              <a:t>Valdenských</a:t>
            </a:r>
            <a:r>
              <a:rPr lang="sk-SK" dirty="0" smtClean="0"/>
              <a:t> </a:t>
            </a:r>
          </a:p>
          <a:p>
            <a:r>
              <a:rPr lang="sk-SK" dirty="0" smtClean="0"/>
              <a:t>Zámožný kupec v </a:t>
            </a:r>
            <a:r>
              <a:rPr lang="sk-SK" dirty="0" err="1" smtClean="0"/>
              <a:t>Lyone</a:t>
            </a:r>
            <a:r>
              <a:rPr lang="sk-SK" dirty="0" smtClean="0"/>
              <a:t> vo Francúzsku </a:t>
            </a:r>
          </a:p>
          <a:p>
            <a:r>
              <a:rPr lang="sk-SK" dirty="0" smtClean="0"/>
              <a:t>Po smrti priateľa rozdal majetok </a:t>
            </a:r>
          </a:p>
          <a:p>
            <a:r>
              <a:rPr lang="sk-SK" dirty="0" smtClean="0"/>
              <a:t>Dal preložiť Bibliu do Francúzštiny </a:t>
            </a:r>
          </a:p>
          <a:p>
            <a:r>
              <a:rPr lang="sk-SK" dirty="0" smtClean="0"/>
              <a:t>Utvoril bratstvo a kázali ľuďom.</a:t>
            </a:r>
          </a:p>
          <a:p>
            <a:r>
              <a:rPr lang="sk-SK" dirty="0" smtClean="0"/>
              <a:t>Odmietali omše, očistec, odpustky, uctievanie </a:t>
            </a:r>
          </a:p>
          <a:p>
            <a:pPr marL="0" indent="0">
              <a:buNone/>
            </a:pPr>
            <a:r>
              <a:rPr lang="sk-SK" dirty="0"/>
              <a:t> </a:t>
            </a:r>
            <a:r>
              <a:rPr lang="sk-SK" dirty="0" smtClean="0"/>
              <a:t>  svätých, modlitby za mŕtvych</a:t>
            </a:r>
          </a:p>
          <a:p>
            <a:r>
              <a:rPr lang="sk-SK" dirty="0" smtClean="0"/>
              <a:t>Boli prenasledovaní a odišli do Talianska </a:t>
            </a:r>
          </a:p>
          <a:p>
            <a:r>
              <a:rPr lang="sk-SK" dirty="0" smtClean="0"/>
              <a:t>Prišli až do Čiech </a:t>
            </a:r>
          </a:p>
          <a:p>
            <a:r>
              <a:rPr lang="sk-SK" dirty="0" smtClean="0"/>
              <a:t>Dodnes je v Taliansku </a:t>
            </a:r>
            <a:r>
              <a:rPr lang="sk-SK" dirty="0" err="1" smtClean="0"/>
              <a:t>Valdenská</a:t>
            </a:r>
            <a:r>
              <a:rPr lang="sk-SK" dirty="0" smtClean="0"/>
              <a:t> cirkev </a:t>
            </a:r>
            <a:endParaRPr lang="sk-SK" dirty="0"/>
          </a:p>
        </p:txBody>
      </p:sp>
      <p:pic>
        <p:nvPicPr>
          <p:cNvPr id="6" name="Obrázok 5"/>
          <p:cNvPicPr>
            <a:picLocks noChangeAspect="1"/>
          </p:cNvPicPr>
          <p:nvPr/>
        </p:nvPicPr>
        <p:blipFill>
          <a:blip r:embed="rId3"/>
          <a:stretch>
            <a:fillRect/>
          </a:stretch>
        </p:blipFill>
        <p:spPr>
          <a:xfrm>
            <a:off x="7385073" y="1126644"/>
            <a:ext cx="3693236" cy="5099771"/>
          </a:xfrm>
          <a:prstGeom prst="rect">
            <a:avLst/>
          </a:prstGeom>
        </p:spPr>
      </p:pic>
    </p:spTree>
    <p:extLst>
      <p:ext uri="{BB962C8B-B14F-4D97-AF65-F5344CB8AC3E}">
        <p14:creationId xmlns:p14="http://schemas.microsoft.com/office/powerpoint/2010/main" val="4270403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JÁN  VIKLEF</a:t>
            </a:r>
            <a:endParaRPr lang="sk-SK" sz="4000" dirty="0"/>
          </a:p>
        </p:txBody>
      </p:sp>
      <p:sp>
        <p:nvSpPr>
          <p:cNvPr id="3" name="Zástupný objekt pre obsah 2"/>
          <p:cNvSpPr>
            <a:spLocks noGrp="1"/>
          </p:cNvSpPr>
          <p:nvPr>
            <p:ph idx="1"/>
          </p:nvPr>
        </p:nvSpPr>
        <p:spPr/>
        <p:txBody>
          <a:bodyPr>
            <a:normAutofit fontScale="92500" lnSpcReduction="10000"/>
          </a:bodyPr>
          <a:lstStyle/>
          <a:p>
            <a:r>
              <a:rPr lang="sk-SK" dirty="0" smtClean="0"/>
              <a:t>Profesor teológie a filozofie v </a:t>
            </a:r>
            <a:r>
              <a:rPr lang="sk-SK" dirty="0" err="1" smtClean="0"/>
              <a:t>Oxforde</a:t>
            </a:r>
            <a:r>
              <a:rPr lang="sk-SK" dirty="0" smtClean="0"/>
              <a:t> </a:t>
            </a:r>
          </a:p>
          <a:p>
            <a:r>
              <a:rPr lang="sk-SK" dirty="0" smtClean="0"/>
              <a:t>Bojoval proti neporiadkom v cirkvi </a:t>
            </a:r>
          </a:p>
          <a:p>
            <a:r>
              <a:rPr lang="sk-SK" dirty="0" smtClean="0"/>
              <a:t>Jediným základom cirkvi je Písmo sväté</a:t>
            </a:r>
          </a:p>
          <a:p>
            <a:r>
              <a:rPr lang="sk-SK" dirty="0" smtClean="0"/>
              <a:t>„Každý musí čítať evanjelium, aby bol spasený.“</a:t>
            </a:r>
          </a:p>
          <a:p>
            <a:r>
              <a:rPr lang="sk-SK" dirty="0" smtClean="0"/>
              <a:t>Postavil sa proti uctievaniu relikvií, obrazov</a:t>
            </a:r>
          </a:p>
          <a:p>
            <a:r>
              <a:rPr lang="sk-SK" dirty="0" smtClean="0"/>
              <a:t>Proti ušnej spovedi a odpustkom </a:t>
            </a:r>
          </a:p>
          <a:p>
            <a:r>
              <a:rPr lang="sk-SK" dirty="0" smtClean="0"/>
              <a:t>Cirkev nemá mať svetské bohatstvo </a:t>
            </a:r>
          </a:p>
          <a:p>
            <a:r>
              <a:rPr lang="sk-SK" dirty="0" smtClean="0"/>
              <a:t>Odsúdený ako kacír</a:t>
            </a:r>
          </a:p>
          <a:p>
            <a:r>
              <a:rPr lang="sk-SK" dirty="0" smtClean="0"/>
              <a:t>Zomrel 1384, jeho pozostatky boli spálené</a:t>
            </a:r>
          </a:p>
          <a:p>
            <a:endParaRPr lang="sk-SK" dirty="0"/>
          </a:p>
        </p:txBody>
      </p:sp>
      <p:pic>
        <p:nvPicPr>
          <p:cNvPr id="4" name="Obrázok 3"/>
          <p:cNvPicPr>
            <a:picLocks noChangeAspect="1"/>
          </p:cNvPicPr>
          <p:nvPr/>
        </p:nvPicPr>
        <p:blipFill>
          <a:blip r:embed="rId2"/>
          <a:stretch>
            <a:fillRect/>
          </a:stretch>
        </p:blipFill>
        <p:spPr>
          <a:xfrm>
            <a:off x="7864574" y="1354015"/>
            <a:ext cx="3442334" cy="4513672"/>
          </a:xfrm>
          <a:prstGeom prst="rect">
            <a:avLst/>
          </a:prstGeom>
        </p:spPr>
      </p:pic>
    </p:spTree>
    <p:extLst>
      <p:ext uri="{BB962C8B-B14F-4D97-AF65-F5344CB8AC3E}">
        <p14:creationId xmlns:p14="http://schemas.microsoft.com/office/powerpoint/2010/main" val="3391618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PREDREFORMÁTORI V ČECHÁCH</a:t>
            </a:r>
            <a:endParaRPr lang="sk-SK" sz="4000" dirty="0"/>
          </a:p>
        </p:txBody>
      </p:sp>
      <p:pic>
        <p:nvPicPr>
          <p:cNvPr id="4" name="Zástupný objekt pre obsah 3"/>
          <p:cNvPicPr>
            <a:picLocks noGrp="1" noChangeAspect="1"/>
          </p:cNvPicPr>
          <p:nvPr>
            <p:ph idx="1"/>
          </p:nvPr>
        </p:nvPicPr>
        <p:blipFill>
          <a:blip r:embed="rId2"/>
          <a:stretch>
            <a:fillRect/>
          </a:stretch>
        </p:blipFill>
        <p:spPr>
          <a:xfrm>
            <a:off x="9864708" y="3043803"/>
            <a:ext cx="1312131" cy="1968197"/>
          </a:xfrm>
          <a:prstGeom prst="rect">
            <a:avLst/>
          </a:prstGeom>
        </p:spPr>
      </p:pic>
      <p:sp>
        <p:nvSpPr>
          <p:cNvPr id="5" name="BlokTextu 4"/>
          <p:cNvSpPr txBox="1"/>
          <p:nvPr/>
        </p:nvSpPr>
        <p:spPr>
          <a:xfrm>
            <a:off x="940777" y="2250831"/>
            <a:ext cx="9504485" cy="4524315"/>
          </a:xfrm>
          <a:prstGeom prst="rect">
            <a:avLst/>
          </a:prstGeom>
          <a:noFill/>
        </p:spPr>
        <p:txBody>
          <a:bodyPr wrap="square" rtlCol="0">
            <a:spAutoFit/>
          </a:bodyPr>
          <a:lstStyle/>
          <a:p>
            <a:r>
              <a:rPr lang="sk-SK" sz="2400" dirty="0" smtClean="0"/>
              <a:t>Konrád </a:t>
            </a:r>
            <a:r>
              <a:rPr lang="sk-SK" sz="2400" dirty="0" err="1" smtClean="0"/>
              <a:t>Waldhauser</a:t>
            </a:r>
            <a:r>
              <a:rPr lang="sk-SK" sz="2400" dirty="0" smtClean="0"/>
              <a:t>  - kázňami volal k pokániu  </a:t>
            </a:r>
          </a:p>
          <a:p>
            <a:r>
              <a:rPr lang="sk-SK" sz="2400" dirty="0"/>
              <a:t> </a:t>
            </a:r>
            <a:r>
              <a:rPr lang="sk-SK" sz="2400" dirty="0" smtClean="0"/>
              <a:t>                             -  Rakúšan, pôsobil v Prahe </a:t>
            </a:r>
          </a:p>
          <a:p>
            <a:r>
              <a:rPr lang="sk-SK" sz="2400" dirty="0" smtClean="0"/>
              <a:t>Ján </a:t>
            </a:r>
            <a:r>
              <a:rPr lang="sk-SK" sz="2400" dirty="0" err="1" smtClean="0"/>
              <a:t>Milíč</a:t>
            </a:r>
            <a:r>
              <a:rPr lang="sk-SK" sz="2400" dirty="0" smtClean="0"/>
              <a:t> z Kroměříža – ohnivé kázne a zbožný život</a:t>
            </a:r>
          </a:p>
          <a:p>
            <a:r>
              <a:rPr lang="sk-SK" sz="2400" dirty="0"/>
              <a:t> </a:t>
            </a:r>
            <a:r>
              <a:rPr lang="sk-SK" sz="2400" dirty="0" smtClean="0"/>
              <a:t>                                - karhal neresti a hriechy kňazov</a:t>
            </a:r>
          </a:p>
          <a:p>
            <a:r>
              <a:rPr lang="sk-SK" sz="2400" dirty="0"/>
              <a:t> </a:t>
            </a:r>
            <a:r>
              <a:rPr lang="sk-SK" sz="2400" dirty="0" smtClean="0"/>
              <a:t>                                - obvinení z kacírstva </a:t>
            </a:r>
          </a:p>
          <a:p>
            <a:r>
              <a:rPr lang="sk-SK" sz="2400" dirty="0" smtClean="0"/>
              <a:t>Matej z Janova – volal k návratu k Božiemu slovu </a:t>
            </a:r>
          </a:p>
          <a:p>
            <a:r>
              <a:rPr lang="sk-SK" sz="2400" dirty="0"/>
              <a:t> </a:t>
            </a:r>
            <a:r>
              <a:rPr lang="sk-SK" sz="2400" dirty="0" smtClean="0"/>
              <a:t>                      - za vzor cirkvi dával apoštolskú cirkev</a:t>
            </a:r>
          </a:p>
          <a:p>
            <a:r>
              <a:rPr lang="sk-SK" sz="2400" dirty="0"/>
              <a:t> </a:t>
            </a:r>
            <a:r>
              <a:rPr lang="sk-SK" sz="2400" dirty="0" smtClean="0"/>
              <a:t>                      - horlil proti uctievaniu obrazov, sôch a relikvií</a:t>
            </a:r>
          </a:p>
          <a:p>
            <a:r>
              <a:rPr lang="sk-SK" sz="2400" dirty="0" smtClean="0"/>
              <a:t>Tomáš zo Štítneho – juhočeský zeman </a:t>
            </a:r>
          </a:p>
          <a:p>
            <a:r>
              <a:rPr lang="sk-SK" sz="2400" dirty="0" smtClean="0"/>
              <a:t>                            - uviedol češtinu do teologickej                                                                                                                                                                     </a:t>
            </a:r>
          </a:p>
          <a:p>
            <a:r>
              <a:rPr lang="sk-SK" sz="2400" dirty="0"/>
              <a:t> </a:t>
            </a:r>
            <a:r>
              <a:rPr lang="sk-SK" sz="2400" dirty="0" smtClean="0"/>
              <a:t>                             literatúry                                     </a:t>
            </a:r>
          </a:p>
          <a:p>
            <a:r>
              <a:rPr lang="sk-SK" sz="2400" dirty="0" smtClean="0"/>
              <a:t> </a:t>
            </a:r>
            <a:endParaRPr lang="sk-SK" sz="2400" dirty="0"/>
          </a:p>
        </p:txBody>
      </p:sp>
      <p:pic>
        <p:nvPicPr>
          <p:cNvPr id="6" name="Obrázok 5"/>
          <p:cNvPicPr>
            <a:picLocks noChangeAspect="1"/>
          </p:cNvPicPr>
          <p:nvPr/>
        </p:nvPicPr>
        <p:blipFill>
          <a:blip r:embed="rId3"/>
          <a:stretch>
            <a:fillRect/>
          </a:stretch>
        </p:blipFill>
        <p:spPr>
          <a:xfrm>
            <a:off x="9033968" y="5263710"/>
            <a:ext cx="2142871" cy="1439008"/>
          </a:xfrm>
          <a:prstGeom prst="rect">
            <a:avLst/>
          </a:prstGeom>
        </p:spPr>
      </p:pic>
      <p:pic>
        <p:nvPicPr>
          <p:cNvPr id="7" name="Obrázok 6"/>
          <p:cNvPicPr>
            <a:picLocks noChangeAspect="1"/>
          </p:cNvPicPr>
          <p:nvPr/>
        </p:nvPicPr>
        <p:blipFill>
          <a:blip r:embed="rId4"/>
          <a:stretch>
            <a:fillRect/>
          </a:stretch>
        </p:blipFill>
        <p:spPr>
          <a:xfrm>
            <a:off x="9614095" y="816820"/>
            <a:ext cx="1577609" cy="2053129"/>
          </a:xfrm>
          <a:prstGeom prst="rect">
            <a:avLst/>
          </a:prstGeom>
        </p:spPr>
      </p:pic>
    </p:spTree>
    <p:extLst>
      <p:ext uri="{BB962C8B-B14F-4D97-AF65-F5344CB8AC3E}">
        <p14:creationId xmlns:p14="http://schemas.microsoft.com/office/powerpoint/2010/main" val="407016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000" dirty="0" smtClean="0"/>
              <a:t>                        JÁN  HUS </a:t>
            </a:r>
            <a:endParaRPr lang="sk-SK" sz="4000" dirty="0"/>
          </a:p>
        </p:txBody>
      </p:sp>
      <p:pic>
        <p:nvPicPr>
          <p:cNvPr id="4" name="Obrázok 3"/>
          <p:cNvPicPr>
            <a:picLocks noChangeAspect="1"/>
          </p:cNvPicPr>
          <p:nvPr/>
        </p:nvPicPr>
        <p:blipFill>
          <a:blip r:embed="rId2"/>
          <a:stretch>
            <a:fillRect/>
          </a:stretch>
        </p:blipFill>
        <p:spPr>
          <a:xfrm>
            <a:off x="9605757" y="134081"/>
            <a:ext cx="2098564" cy="3085457"/>
          </a:xfrm>
          <a:prstGeom prst="rect">
            <a:avLst/>
          </a:prstGeom>
        </p:spPr>
      </p:pic>
      <p:pic>
        <p:nvPicPr>
          <p:cNvPr id="10" name="Obrázok 9"/>
          <p:cNvPicPr>
            <a:picLocks noChangeAspect="1"/>
          </p:cNvPicPr>
          <p:nvPr/>
        </p:nvPicPr>
        <p:blipFill>
          <a:blip r:embed="rId3"/>
          <a:stretch>
            <a:fillRect/>
          </a:stretch>
        </p:blipFill>
        <p:spPr>
          <a:xfrm>
            <a:off x="518951" y="1168368"/>
            <a:ext cx="3358105" cy="2515337"/>
          </a:xfrm>
          <a:prstGeom prst="rect">
            <a:avLst/>
          </a:prstGeom>
        </p:spPr>
      </p:pic>
      <p:sp>
        <p:nvSpPr>
          <p:cNvPr id="11" name="Zástupný objekt pre obsah 10"/>
          <p:cNvSpPr>
            <a:spLocks noGrp="1"/>
          </p:cNvSpPr>
          <p:nvPr>
            <p:ph idx="1"/>
          </p:nvPr>
        </p:nvSpPr>
        <p:spPr>
          <a:xfrm>
            <a:off x="4005072" y="2426036"/>
            <a:ext cx="9593798" cy="4113600"/>
          </a:xfrm>
        </p:spPr>
        <p:txBody>
          <a:bodyPr/>
          <a:lstStyle/>
          <a:p>
            <a:r>
              <a:rPr lang="sk-SK" dirty="0" smtClean="0"/>
              <a:t>Narodil sa v Husinci pri </a:t>
            </a:r>
            <a:r>
              <a:rPr lang="sk-SK" dirty="0" err="1" smtClean="0"/>
              <a:t>Prachaticiach</a:t>
            </a:r>
            <a:r>
              <a:rPr lang="sk-SK" dirty="0" smtClean="0"/>
              <a:t> </a:t>
            </a:r>
          </a:p>
          <a:p>
            <a:r>
              <a:rPr lang="sk-SK" dirty="0" smtClean="0"/>
              <a:t>v roku 1371</a:t>
            </a:r>
          </a:p>
          <a:p>
            <a:r>
              <a:rPr lang="sk-SK" dirty="0" smtClean="0"/>
              <a:t>Vysvätený za kňaza, profesor na univerzite v Prahe </a:t>
            </a:r>
          </a:p>
          <a:p>
            <a:r>
              <a:rPr lang="sk-SK" dirty="0" smtClean="0"/>
              <a:t>Stal sa kazateľom v Betlehemskej kaplnke </a:t>
            </a:r>
          </a:p>
          <a:p>
            <a:r>
              <a:rPr lang="sk-SK" dirty="0" smtClean="0"/>
              <a:t>Študoval spisy Jána </a:t>
            </a:r>
            <a:r>
              <a:rPr lang="sk-SK" dirty="0" err="1" smtClean="0"/>
              <a:t>Viklefa</a:t>
            </a:r>
            <a:endParaRPr lang="sk-SK" dirty="0"/>
          </a:p>
          <a:p>
            <a:r>
              <a:rPr lang="sk-SK" dirty="0" smtClean="0"/>
              <a:t>Do roku 1409 mal priazeň kráľa</a:t>
            </a:r>
          </a:p>
          <a:p>
            <a:pPr marL="0" indent="0">
              <a:buNone/>
            </a:pPr>
            <a:r>
              <a:rPr lang="sk-SK" dirty="0"/>
              <a:t> </a:t>
            </a:r>
            <a:r>
              <a:rPr lang="sk-SK" dirty="0" smtClean="0"/>
              <a:t>  aj arcibiskupa </a:t>
            </a:r>
            <a:endParaRPr lang="sk-SK" dirty="0"/>
          </a:p>
        </p:txBody>
      </p:sp>
      <p:pic>
        <p:nvPicPr>
          <p:cNvPr id="12" name="Obrázok 11"/>
          <p:cNvPicPr>
            <a:picLocks noChangeAspect="1"/>
          </p:cNvPicPr>
          <p:nvPr/>
        </p:nvPicPr>
        <p:blipFill>
          <a:blip r:embed="rId4"/>
          <a:stretch>
            <a:fillRect/>
          </a:stretch>
        </p:blipFill>
        <p:spPr>
          <a:xfrm>
            <a:off x="518950" y="4247765"/>
            <a:ext cx="3284953" cy="2178067"/>
          </a:xfrm>
          <a:prstGeom prst="rect">
            <a:avLst/>
          </a:prstGeom>
        </p:spPr>
      </p:pic>
      <p:pic>
        <p:nvPicPr>
          <p:cNvPr id="3" name="Obrázok 2"/>
          <p:cNvPicPr>
            <a:picLocks noChangeAspect="1"/>
          </p:cNvPicPr>
          <p:nvPr/>
        </p:nvPicPr>
        <p:blipFill>
          <a:blip r:embed="rId5"/>
          <a:stretch>
            <a:fillRect/>
          </a:stretch>
        </p:blipFill>
        <p:spPr>
          <a:xfrm>
            <a:off x="9198768" y="4219425"/>
            <a:ext cx="2505553" cy="2320211"/>
          </a:xfrm>
          <a:prstGeom prst="rect">
            <a:avLst/>
          </a:prstGeom>
        </p:spPr>
      </p:pic>
    </p:spTree>
    <p:extLst>
      <p:ext uri="{BB962C8B-B14F-4D97-AF65-F5344CB8AC3E}">
        <p14:creationId xmlns:p14="http://schemas.microsoft.com/office/powerpoint/2010/main" val="624728454"/>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236</TotalTime>
  <Words>914</Words>
  <Application>Microsoft Office PowerPoint</Application>
  <PresentationFormat>Širokouhlá</PresentationFormat>
  <Paragraphs>134</Paragraphs>
  <Slides>15</Slides>
  <Notes>1</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15</vt:i4>
      </vt:variant>
    </vt:vector>
  </HeadingPairs>
  <TitlesOfParts>
    <vt:vector size="21" baseType="lpstr">
      <vt:lpstr>Algerian</vt:lpstr>
      <vt:lpstr>Arial</vt:lpstr>
      <vt:lpstr>Calibri</vt:lpstr>
      <vt:lpstr>Trebuchet MS</vt:lpstr>
      <vt:lpstr>Wingdings</vt:lpstr>
      <vt:lpstr>Berlín</vt:lpstr>
      <vt:lpstr>PREDREFORMÁCIA</vt:lpstr>
      <vt:lpstr>            STREDOVEKÁ ZBOŽNOSŤ</vt:lpstr>
      <vt:lpstr>ÚPADOK V CIRKVI </vt:lpstr>
      <vt:lpstr>ÚPADOK V CIRKVI</vt:lpstr>
      <vt:lpstr>PÍSMO SVÄTÉ  ZÁKLAD OBNOVY</vt:lpstr>
      <vt:lpstr>                  PETER VALD</vt:lpstr>
      <vt:lpstr>                    JÁN  VIKLEF</vt:lpstr>
      <vt:lpstr>      PREDREFORMÁTORI V ČECHÁCH</vt:lpstr>
      <vt:lpstr>                        JÁN  HUS </vt:lpstr>
      <vt:lpstr>HUSOV BOJ S CIRKVOU </vt:lpstr>
      <vt:lpstr>                       HUS VO VYHNANSTVE</vt:lpstr>
      <vt:lpstr>                  HUS V KOSTNICI </vt:lpstr>
      <vt:lpstr>                     VÝROKY  JÁNA  HUSA</vt:lpstr>
      <vt:lpstr>            HUSITSKÉ HNUTIE </vt:lpstr>
      <vt:lpstr>         VÝZNAM PREDREFORMÁCIE</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PREDREFORMÁCIA</dc:title>
  <dc:creator>HP</dc:creator>
  <cp:lastModifiedBy>daniela vesela</cp:lastModifiedBy>
  <cp:revision>22</cp:revision>
  <dcterms:created xsi:type="dcterms:W3CDTF">2022-02-01T17:10:31Z</dcterms:created>
  <dcterms:modified xsi:type="dcterms:W3CDTF">2022-02-02T11:52:08Z</dcterms:modified>
</cp:coreProperties>
</file>